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  <p:sldMasterId id="2147483650" r:id="rId2"/>
    <p:sldMasterId id="2147483709" r:id="rId3"/>
  </p:sldMasterIdLst>
  <p:notesMasterIdLst>
    <p:notesMasterId r:id="rId36"/>
  </p:notesMasterIdLst>
  <p:sldIdLst>
    <p:sldId id="309" r:id="rId4"/>
    <p:sldId id="367" r:id="rId5"/>
    <p:sldId id="307" r:id="rId6"/>
    <p:sldId id="275" r:id="rId7"/>
    <p:sldId id="348" r:id="rId8"/>
    <p:sldId id="346" r:id="rId9"/>
    <p:sldId id="337" r:id="rId10"/>
    <p:sldId id="361" r:id="rId11"/>
    <p:sldId id="338" r:id="rId12"/>
    <p:sldId id="371" r:id="rId13"/>
    <p:sldId id="360" r:id="rId14"/>
    <p:sldId id="349" r:id="rId15"/>
    <p:sldId id="362" r:id="rId16"/>
    <p:sldId id="350" r:id="rId17"/>
    <p:sldId id="363" r:id="rId18"/>
    <p:sldId id="370" r:id="rId19"/>
    <p:sldId id="364" r:id="rId20"/>
    <p:sldId id="356" r:id="rId21"/>
    <p:sldId id="267" r:id="rId22"/>
    <p:sldId id="359" r:id="rId23"/>
    <p:sldId id="365" r:id="rId24"/>
    <p:sldId id="330" r:id="rId25"/>
    <p:sldId id="366" r:id="rId26"/>
    <p:sldId id="324" r:id="rId27"/>
    <p:sldId id="334" r:id="rId28"/>
    <p:sldId id="369" r:id="rId29"/>
    <p:sldId id="368" r:id="rId30"/>
    <p:sldId id="352" r:id="rId31"/>
    <p:sldId id="353" r:id="rId32"/>
    <p:sldId id="329" r:id="rId33"/>
    <p:sldId id="354" r:id="rId34"/>
    <p:sldId id="272" r:id="rId35"/>
  </p:sldIdLst>
  <p:sldSz cx="9144000" cy="6858000" type="screen4x3"/>
  <p:notesSz cx="6858000" cy="914400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MS Gothic" pitchFamily="49" charset="-128"/>
        <a:cs typeface="+mn-cs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MS Gothic" pitchFamily="49" charset="-128"/>
        <a:cs typeface="+mn-cs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MS Gothic" pitchFamily="49" charset="-128"/>
        <a:cs typeface="+mn-cs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MS Gothic" pitchFamily="49" charset="-128"/>
        <a:cs typeface="+mn-cs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MS Gothic" pitchFamily="49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MS Gothic" pitchFamily="49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MS Gothic" pitchFamily="49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MS Gothic" pitchFamily="49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MS Gothic" pitchFamily="49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82" autoAdjust="0"/>
    <p:restoredTop sz="94316" autoAdjust="0"/>
  </p:normalViewPr>
  <p:slideViewPr>
    <p:cSldViewPr>
      <p:cViewPr>
        <p:scale>
          <a:sx n="70" d="100"/>
          <a:sy n="70" d="100"/>
        </p:scale>
        <p:origin x="-1296" y="-7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36867" name="AutoShape 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36868" name="AutoShape 3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36869" name="AutoShape 4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36870" name="AutoShape 5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36871" name="AutoShape 6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36872" name="AutoShape 7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36873" name="Rectangle 8"/>
          <p:cNvSpPr>
            <a:spLocks noGrp="1" noChangeArrowheads="1"/>
          </p:cNvSpPr>
          <p:nvPr>
            <p:ph type="sldImg"/>
          </p:nvPr>
        </p:nvSpPr>
        <p:spPr bwMode="auto">
          <a:xfrm>
            <a:off x="1155700" y="933450"/>
            <a:ext cx="4341813" cy="335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6153" name="Rectangle 9"/>
          <p:cNvSpPr>
            <a:spLocks noGrp="1" noChangeArrowheads="1"/>
          </p:cNvSpPr>
          <p:nvPr>
            <p:ph type="body"/>
          </p:nvPr>
        </p:nvSpPr>
        <p:spPr bwMode="auto">
          <a:xfrm>
            <a:off x="1031875" y="4624388"/>
            <a:ext cx="4595813" cy="37226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noProof="0" smtClean="0"/>
          </a:p>
        </p:txBody>
      </p:sp>
    </p:spTree>
    <p:extLst>
      <p:ext uri="{BB962C8B-B14F-4D97-AF65-F5344CB8AC3E}">
        <p14:creationId xmlns:p14="http://schemas.microsoft.com/office/powerpoint/2010/main" val="342963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1"/>
          <p:cNvSpPr txBox="1">
            <a:spLocks noChangeArrowheads="1"/>
          </p:cNvSpPr>
          <p:nvPr/>
        </p:nvSpPr>
        <p:spPr bwMode="auto">
          <a:xfrm>
            <a:off x="1143000" y="677863"/>
            <a:ext cx="4572000" cy="34448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body"/>
          </p:nvPr>
        </p:nvSpPr>
        <p:spPr>
          <a:xfrm>
            <a:off x="1031875" y="4624388"/>
            <a:ext cx="4597400" cy="3724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092200" y="933450"/>
            <a:ext cx="4476750" cy="3359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Rectangle 2"/>
          <p:cNvSpPr>
            <a:spLocks noChangeArrowheads="1"/>
          </p:cNvSpPr>
          <p:nvPr>
            <p:ph type="body" idx="1"/>
          </p:nvPr>
        </p:nvSpPr>
        <p:spPr>
          <a:xfrm>
            <a:off x="1031875" y="4624388"/>
            <a:ext cx="4597400" cy="3724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092200" y="933450"/>
            <a:ext cx="4476750" cy="3359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Rectangle 2"/>
          <p:cNvSpPr>
            <a:spLocks noChangeArrowheads="1"/>
          </p:cNvSpPr>
          <p:nvPr>
            <p:ph type="body" idx="1"/>
          </p:nvPr>
        </p:nvSpPr>
        <p:spPr>
          <a:xfrm>
            <a:off x="1031875" y="4624388"/>
            <a:ext cx="4597400" cy="3724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092200" y="933450"/>
            <a:ext cx="4476750" cy="3359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Rectangle 2"/>
          <p:cNvSpPr>
            <a:spLocks noChangeArrowheads="1"/>
          </p:cNvSpPr>
          <p:nvPr>
            <p:ph type="body" idx="1"/>
          </p:nvPr>
        </p:nvSpPr>
        <p:spPr>
          <a:xfrm>
            <a:off x="1031875" y="4624388"/>
            <a:ext cx="4597400" cy="3724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092200" y="933450"/>
            <a:ext cx="4476750" cy="3359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Rectangle 2"/>
          <p:cNvSpPr>
            <a:spLocks noChangeArrowheads="1"/>
          </p:cNvSpPr>
          <p:nvPr>
            <p:ph type="body" idx="1"/>
          </p:nvPr>
        </p:nvSpPr>
        <p:spPr>
          <a:xfrm>
            <a:off x="1031875" y="4624388"/>
            <a:ext cx="4597400" cy="3724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4647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121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139700"/>
            <a:ext cx="1946275" cy="6273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71513" y="139700"/>
            <a:ext cx="5691187" cy="6273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6910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1513" y="139700"/>
            <a:ext cx="7789862" cy="18684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9574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51849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48035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677073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71513" y="1906588"/>
            <a:ext cx="3817937" cy="45069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1850" y="1906588"/>
            <a:ext cx="3819525" cy="45069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7416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71261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6849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8790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668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435113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445741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9177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139700"/>
            <a:ext cx="1946275" cy="6273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71513" y="139700"/>
            <a:ext cx="5691187" cy="6273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3460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1895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4694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209754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71513" y="1906588"/>
            <a:ext cx="3817937" cy="45069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1850" y="1906588"/>
            <a:ext cx="3819525" cy="45069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43157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6547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052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3137337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5074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9198514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259374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35231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139700"/>
            <a:ext cx="1946275" cy="6273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71513" y="139700"/>
            <a:ext cx="5691187" cy="6273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304578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1513" y="139700"/>
            <a:ext cx="7789862" cy="18684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74401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1513" y="139700"/>
            <a:ext cx="7789862" cy="18684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71513" y="1906588"/>
            <a:ext cx="3817937" cy="45069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1850" y="1906588"/>
            <a:ext cx="3819525" cy="21764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1850" y="4235450"/>
            <a:ext cx="3819525" cy="21780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9550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71513" y="1906588"/>
            <a:ext cx="3817937" cy="45069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1850" y="1906588"/>
            <a:ext cx="3819525" cy="45069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9864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6948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561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1419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25550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11391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BE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1"/>
          <p:cNvSpPr>
            <a:spLocks noChangeArrowheads="1"/>
          </p:cNvSpPr>
          <p:nvPr/>
        </p:nvSpPr>
        <p:spPr bwMode="auto">
          <a:xfrm>
            <a:off x="366713" y="1717675"/>
            <a:ext cx="8775700" cy="5140325"/>
          </a:xfrm>
          <a:prstGeom prst="roundRect">
            <a:avLst>
              <a:gd name="adj" fmla="val 28"/>
            </a:avLst>
          </a:prstGeom>
          <a:solidFill>
            <a:srgbClr val="DDDDDD"/>
          </a:solidFill>
          <a:ln w="9360">
            <a:solidFill>
              <a:srgbClr val="C0C0C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71513" y="139700"/>
            <a:ext cx="7789862" cy="186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щелкните мышью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1513" y="1906588"/>
            <a:ext cx="7789862" cy="450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щелкните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Четвертый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  <a:p>
            <a:pPr lvl="4"/>
            <a:r>
              <a:rPr lang="en-GB" altLang="ru-RU" smtClean="0"/>
              <a:t>Восьмой уровень структуры</a:t>
            </a:r>
          </a:p>
          <a:p>
            <a:pPr lvl="4"/>
            <a:r>
              <a:rPr lang="en-GB" altLang="ru-RU" smtClean="0"/>
              <a:t>Девятый уровень структуры</a:t>
            </a:r>
          </a:p>
        </p:txBody>
      </p:sp>
      <p:sp>
        <p:nvSpPr>
          <p:cNvPr id="1029" name="AutoShape 4"/>
          <p:cNvSpPr>
            <a:spLocks noChangeArrowheads="1"/>
          </p:cNvSpPr>
          <p:nvPr/>
        </p:nvSpPr>
        <p:spPr bwMode="auto">
          <a:xfrm>
            <a:off x="0" y="0"/>
            <a:ext cx="165100" cy="833438"/>
          </a:xfrm>
          <a:prstGeom prst="roundRect">
            <a:avLst>
              <a:gd name="adj" fmla="val 958"/>
            </a:avLst>
          </a:prstGeom>
          <a:solidFill>
            <a:srgbClr val="125C8D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030" name="AutoShape 5"/>
          <p:cNvSpPr>
            <a:spLocks noChangeArrowheads="1"/>
          </p:cNvSpPr>
          <p:nvPr/>
        </p:nvSpPr>
        <p:spPr bwMode="auto">
          <a:xfrm>
            <a:off x="0" y="2160588"/>
            <a:ext cx="165100" cy="833437"/>
          </a:xfrm>
          <a:prstGeom prst="roundRect">
            <a:avLst>
              <a:gd name="adj" fmla="val 958"/>
            </a:avLst>
          </a:prstGeom>
          <a:solidFill>
            <a:srgbClr val="125C8D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1031" name="AutoShape 6"/>
          <p:cNvSpPr>
            <a:spLocks noChangeArrowheads="1"/>
          </p:cNvSpPr>
          <p:nvPr/>
        </p:nvSpPr>
        <p:spPr bwMode="auto">
          <a:xfrm>
            <a:off x="0" y="1060450"/>
            <a:ext cx="165100" cy="833438"/>
          </a:xfrm>
          <a:prstGeom prst="roundRect">
            <a:avLst>
              <a:gd name="adj" fmla="val 958"/>
            </a:avLst>
          </a:prstGeom>
          <a:solidFill>
            <a:srgbClr val="125C8D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333333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BE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1"/>
          <p:cNvSpPr>
            <a:spLocks noChangeArrowheads="1"/>
          </p:cNvSpPr>
          <p:nvPr/>
        </p:nvSpPr>
        <p:spPr bwMode="auto">
          <a:xfrm>
            <a:off x="366713" y="1717675"/>
            <a:ext cx="8775700" cy="5140325"/>
          </a:xfrm>
          <a:prstGeom prst="roundRect">
            <a:avLst>
              <a:gd name="adj" fmla="val 28"/>
            </a:avLst>
          </a:prstGeom>
          <a:solidFill>
            <a:srgbClr val="DDDDDD"/>
          </a:solidFill>
          <a:ln w="9360">
            <a:solidFill>
              <a:srgbClr val="C0C0C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71513" y="139700"/>
            <a:ext cx="7789862" cy="186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щелкните мышью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1513" y="1906588"/>
            <a:ext cx="7789862" cy="450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щелкните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Четвертый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  <a:p>
            <a:pPr lvl="4"/>
            <a:r>
              <a:rPr lang="en-GB" altLang="ru-RU" smtClean="0"/>
              <a:t>Восьмой уровень структуры</a:t>
            </a:r>
          </a:p>
          <a:p>
            <a:pPr lvl="4"/>
            <a:r>
              <a:rPr lang="en-GB" altLang="ru-RU" smtClean="0"/>
              <a:t>Девятый уровень структуры</a:t>
            </a:r>
          </a:p>
        </p:txBody>
      </p:sp>
      <p:sp>
        <p:nvSpPr>
          <p:cNvPr id="2053" name="AutoShape 4"/>
          <p:cNvSpPr>
            <a:spLocks noChangeArrowheads="1"/>
          </p:cNvSpPr>
          <p:nvPr/>
        </p:nvSpPr>
        <p:spPr bwMode="auto">
          <a:xfrm>
            <a:off x="0" y="0"/>
            <a:ext cx="165100" cy="833438"/>
          </a:xfrm>
          <a:prstGeom prst="roundRect">
            <a:avLst>
              <a:gd name="adj" fmla="val 958"/>
            </a:avLst>
          </a:prstGeom>
          <a:solidFill>
            <a:srgbClr val="125C8D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054" name="AutoShape 5"/>
          <p:cNvSpPr>
            <a:spLocks noChangeArrowheads="1"/>
          </p:cNvSpPr>
          <p:nvPr/>
        </p:nvSpPr>
        <p:spPr bwMode="auto">
          <a:xfrm>
            <a:off x="0" y="2160588"/>
            <a:ext cx="165100" cy="833437"/>
          </a:xfrm>
          <a:prstGeom prst="roundRect">
            <a:avLst>
              <a:gd name="adj" fmla="val 958"/>
            </a:avLst>
          </a:prstGeom>
          <a:solidFill>
            <a:srgbClr val="125C8D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055" name="AutoShape 6"/>
          <p:cNvSpPr>
            <a:spLocks noChangeArrowheads="1"/>
          </p:cNvSpPr>
          <p:nvPr/>
        </p:nvSpPr>
        <p:spPr bwMode="auto">
          <a:xfrm>
            <a:off x="0" y="1060450"/>
            <a:ext cx="165100" cy="833438"/>
          </a:xfrm>
          <a:prstGeom prst="roundRect">
            <a:avLst>
              <a:gd name="adj" fmla="val 958"/>
            </a:avLst>
          </a:prstGeom>
          <a:solidFill>
            <a:srgbClr val="125C8D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333333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BE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1"/>
          <p:cNvSpPr>
            <a:spLocks noChangeArrowheads="1"/>
          </p:cNvSpPr>
          <p:nvPr/>
        </p:nvSpPr>
        <p:spPr bwMode="auto">
          <a:xfrm>
            <a:off x="366713" y="1717675"/>
            <a:ext cx="8775700" cy="5140325"/>
          </a:xfrm>
          <a:prstGeom prst="roundRect">
            <a:avLst>
              <a:gd name="adj" fmla="val 28"/>
            </a:avLst>
          </a:prstGeom>
          <a:solidFill>
            <a:srgbClr val="DDDDDD"/>
          </a:solidFill>
          <a:ln w="9360">
            <a:solidFill>
              <a:srgbClr val="C0C0C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71513" y="139700"/>
            <a:ext cx="7789862" cy="186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щелкните мышью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1513" y="1906588"/>
            <a:ext cx="7789862" cy="450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щелкните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Четвертый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  <a:p>
            <a:pPr lvl="4"/>
            <a:r>
              <a:rPr lang="en-GB" altLang="ru-RU" smtClean="0"/>
              <a:t>Восьмой уровень структуры</a:t>
            </a:r>
          </a:p>
          <a:p>
            <a:pPr lvl="4"/>
            <a:r>
              <a:rPr lang="en-GB" altLang="ru-RU" smtClean="0"/>
              <a:t>Девятый уровень структуры</a:t>
            </a:r>
          </a:p>
        </p:txBody>
      </p:sp>
      <p:sp>
        <p:nvSpPr>
          <p:cNvPr id="3077" name="AutoShape 4"/>
          <p:cNvSpPr>
            <a:spLocks noChangeArrowheads="1"/>
          </p:cNvSpPr>
          <p:nvPr/>
        </p:nvSpPr>
        <p:spPr bwMode="auto">
          <a:xfrm>
            <a:off x="0" y="0"/>
            <a:ext cx="165100" cy="833438"/>
          </a:xfrm>
          <a:prstGeom prst="roundRect">
            <a:avLst>
              <a:gd name="adj" fmla="val 958"/>
            </a:avLst>
          </a:prstGeom>
          <a:solidFill>
            <a:srgbClr val="125C8D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3078" name="AutoShape 5"/>
          <p:cNvSpPr>
            <a:spLocks noChangeArrowheads="1"/>
          </p:cNvSpPr>
          <p:nvPr/>
        </p:nvSpPr>
        <p:spPr bwMode="auto">
          <a:xfrm>
            <a:off x="0" y="2160588"/>
            <a:ext cx="165100" cy="833437"/>
          </a:xfrm>
          <a:prstGeom prst="roundRect">
            <a:avLst>
              <a:gd name="adj" fmla="val 958"/>
            </a:avLst>
          </a:prstGeom>
          <a:solidFill>
            <a:srgbClr val="125C8D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3079" name="AutoShape 6"/>
          <p:cNvSpPr>
            <a:spLocks noChangeArrowheads="1"/>
          </p:cNvSpPr>
          <p:nvPr/>
        </p:nvSpPr>
        <p:spPr bwMode="auto">
          <a:xfrm>
            <a:off x="0" y="1060450"/>
            <a:ext cx="165100" cy="833438"/>
          </a:xfrm>
          <a:prstGeom prst="roundRect">
            <a:avLst>
              <a:gd name="adj" fmla="val 958"/>
            </a:avLst>
          </a:prstGeom>
          <a:solidFill>
            <a:srgbClr val="125C8D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altLang="ru-RU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333333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 b="1">
          <a:solidFill>
            <a:srgbClr val="333333"/>
          </a:solidFill>
          <a:latin typeface="Arial" charset="0"/>
          <a:ea typeface="Lucida Sans Unicode" pitchFamily="32" charset="0"/>
          <a:cs typeface="Lucida Sans Unicode" pitchFamily="32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611188" y="549275"/>
            <a:ext cx="7848600" cy="2159000"/>
          </a:xfrm>
        </p:spPr>
        <p:txBody>
          <a:bodyPr lIns="90000" tIns="46800" rIns="90000" bIns="46800"/>
          <a:lstStyle/>
          <a:p>
            <a:pPr eaLnBrk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3200" i="1" smtClean="0">
                <a:solidFill>
                  <a:srgbClr val="CC0000"/>
                </a:solidFill>
              </a:rPr>
              <a:t/>
            </a:r>
            <a:br>
              <a:rPr lang="ru-RU" altLang="ru-RU" sz="3200" i="1" smtClean="0">
                <a:solidFill>
                  <a:srgbClr val="CC0000"/>
                </a:solidFill>
              </a:rPr>
            </a:br>
            <a:r>
              <a:rPr lang="ru-RU" altLang="ru-RU" sz="3200" i="1" smtClean="0">
                <a:solidFill>
                  <a:srgbClr val="CC0000"/>
                </a:solidFill>
              </a:rPr>
              <a:t>Министерство образования</a:t>
            </a:r>
            <a:r>
              <a:rPr lang="ru-RU" altLang="ru-RU" sz="4000" i="1" smtClean="0">
                <a:solidFill>
                  <a:srgbClr val="CC0000"/>
                </a:solidFill>
              </a:rPr>
              <a:t> РМ</a:t>
            </a:r>
            <a:br>
              <a:rPr lang="ru-RU" altLang="ru-RU" sz="4000" i="1" smtClean="0">
                <a:solidFill>
                  <a:srgbClr val="CC0000"/>
                </a:solidFill>
              </a:rPr>
            </a:br>
            <a:r>
              <a:rPr lang="ru-RU" altLang="ru-RU" sz="4000" i="1" smtClean="0">
                <a:solidFill>
                  <a:srgbClr val="CC0000"/>
                </a:solidFill>
              </a:rPr>
              <a:t>Портфолио</a:t>
            </a:r>
            <a:r>
              <a:rPr lang="ru-RU" altLang="ru-RU" sz="3200" i="1" smtClean="0">
                <a:solidFill>
                  <a:srgbClr val="000099"/>
                </a:solidFill>
              </a:rPr>
              <a:t> </a:t>
            </a:r>
            <a:r>
              <a:rPr lang="ru-RU" altLang="ru-RU" sz="2800" i="1" smtClean="0">
                <a:solidFill>
                  <a:srgbClr val="000099"/>
                </a:solidFill>
              </a:rPr>
              <a:t/>
            </a:r>
            <a:br>
              <a:rPr lang="ru-RU" altLang="ru-RU" sz="2800" i="1" smtClean="0">
                <a:solidFill>
                  <a:srgbClr val="000099"/>
                </a:solidFill>
              </a:rPr>
            </a:br>
            <a:r>
              <a:rPr lang="ru-RU" altLang="ru-RU" sz="2800" i="1" smtClean="0">
                <a:solidFill>
                  <a:srgbClr val="000099"/>
                </a:solidFill>
              </a:rPr>
              <a:t>Елисеевой Олеси Рушановны</a:t>
            </a:r>
            <a:br>
              <a:rPr lang="ru-RU" altLang="ru-RU" sz="2800" i="1" smtClean="0">
                <a:solidFill>
                  <a:srgbClr val="000099"/>
                </a:solidFill>
              </a:rPr>
            </a:br>
            <a:r>
              <a:rPr lang="ru-RU" altLang="ru-RU" sz="2800" i="1" smtClean="0">
                <a:solidFill>
                  <a:srgbClr val="000099"/>
                </a:solidFill>
              </a:rPr>
              <a:t>учителя  английского языка</a:t>
            </a:r>
            <a:br>
              <a:rPr lang="ru-RU" altLang="ru-RU" sz="2800" i="1" smtClean="0">
                <a:solidFill>
                  <a:srgbClr val="000099"/>
                </a:solidFill>
              </a:rPr>
            </a:br>
            <a:r>
              <a:rPr lang="ru-RU" altLang="ru-RU" sz="2800" i="1" smtClean="0">
                <a:solidFill>
                  <a:srgbClr val="000099"/>
                </a:solidFill>
              </a:rPr>
              <a:t>МОУ «Средняя общеобразовательная школа с углубленным изучением отдельных предметов № 24» г.о.Саранск</a:t>
            </a:r>
            <a:br>
              <a:rPr lang="ru-RU" altLang="ru-RU" sz="2800" i="1" smtClean="0">
                <a:solidFill>
                  <a:srgbClr val="000099"/>
                </a:solidFill>
              </a:rPr>
            </a:br>
            <a:endParaRPr lang="ru-RU" altLang="ru-RU" sz="2800" i="1" smtClean="0">
              <a:solidFill>
                <a:srgbClr val="000099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179388" y="3500438"/>
            <a:ext cx="8785225" cy="3097212"/>
          </a:xfrm>
        </p:spPr>
        <p:txBody>
          <a:bodyPr lIns="90000" tIns="46800" rIns="90000" bIns="46800"/>
          <a:lstStyle/>
          <a:p>
            <a:pPr marL="0" indent="0" algn="ctr" eaLnBrk="1">
              <a:lnSpc>
                <a:spcPct val="80000"/>
              </a:lnSpc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800" b="1" smtClean="0">
              <a:solidFill>
                <a:srgbClr val="B80047"/>
              </a:solidFill>
              <a:latin typeface="Times New Roman" pitchFamily="18" charset="0"/>
            </a:endParaRPr>
          </a:p>
          <a:p>
            <a:pPr marL="0" indent="0" eaLnBrk="1">
              <a:lnSpc>
                <a:spcPct val="80000"/>
              </a:lnSpc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b="1" smtClean="0">
                <a:solidFill>
                  <a:srgbClr val="B80047"/>
                </a:solidFill>
                <a:latin typeface="Times New Roman" pitchFamily="18" charset="0"/>
              </a:rPr>
              <a:t>Дата рождения: 14.10.1988</a:t>
            </a:r>
          </a:p>
          <a:p>
            <a:pPr marL="0" indent="0" eaLnBrk="1">
              <a:lnSpc>
                <a:spcPct val="80000"/>
              </a:lnSpc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b="1" smtClean="0">
                <a:solidFill>
                  <a:srgbClr val="B80047"/>
                </a:solidFill>
                <a:latin typeface="Times New Roman" pitchFamily="18" charset="0"/>
              </a:rPr>
              <a:t>Профессиональное образование: учитель английского и немецкого языков, МГПИ им. Е. М. Евсевьева № диплома</a:t>
            </a:r>
            <a:r>
              <a:rPr lang="en-US" altLang="ru-RU" sz="2000" b="1" smtClean="0">
                <a:solidFill>
                  <a:srgbClr val="B80047"/>
                </a:solidFill>
                <a:latin typeface="Times New Roman" pitchFamily="18" charset="0"/>
              </a:rPr>
              <a:t> </a:t>
            </a:r>
            <a:r>
              <a:rPr lang="ru-RU" altLang="ru-RU" sz="2000" b="1" smtClean="0">
                <a:solidFill>
                  <a:srgbClr val="B80047"/>
                </a:solidFill>
                <a:latin typeface="Times New Roman" pitchFamily="18" charset="0"/>
              </a:rPr>
              <a:t>ВСА № 1016315, </a:t>
            </a:r>
          </a:p>
          <a:p>
            <a:pPr marL="0" indent="0" eaLnBrk="1">
              <a:lnSpc>
                <a:spcPct val="80000"/>
              </a:lnSpc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b="1" smtClean="0">
                <a:solidFill>
                  <a:srgbClr val="B80047"/>
                </a:solidFill>
                <a:latin typeface="Times New Roman" pitchFamily="18" charset="0"/>
              </a:rPr>
              <a:t>Дата выдачи 25.06.2010, регистрационный номер 1910</a:t>
            </a:r>
          </a:p>
          <a:p>
            <a:pPr marL="0" indent="0" eaLnBrk="1">
              <a:lnSpc>
                <a:spcPct val="80000"/>
              </a:lnSpc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b="1" smtClean="0">
                <a:solidFill>
                  <a:srgbClr val="B80047"/>
                </a:solidFill>
                <a:latin typeface="Times New Roman" pitchFamily="18" charset="0"/>
              </a:rPr>
              <a:t>Стаж педагогической работы (по специальности): 14 лет</a:t>
            </a:r>
          </a:p>
          <a:p>
            <a:pPr marL="0" indent="0" eaLnBrk="1">
              <a:lnSpc>
                <a:spcPct val="80000"/>
              </a:lnSpc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b="1" smtClean="0">
                <a:solidFill>
                  <a:srgbClr val="B80047"/>
                </a:solidFill>
                <a:latin typeface="Times New Roman" pitchFamily="18" charset="0"/>
              </a:rPr>
              <a:t>Общий трудовой стаж: 14 лет</a:t>
            </a:r>
          </a:p>
          <a:p>
            <a:pPr marL="0" indent="0" eaLnBrk="1">
              <a:lnSpc>
                <a:spcPct val="80000"/>
              </a:lnSpc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b="1" smtClean="0">
                <a:solidFill>
                  <a:srgbClr val="B80047"/>
                </a:solidFill>
                <a:latin typeface="Times New Roman" pitchFamily="18" charset="0"/>
              </a:rPr>
              <a:t>Наличие квалификационной категории:</a:t>
            </a:r>
            <a:r>
              <a:rPr lang="en-US" altLang="ru-RU" sz="2000" b="1" smtClean="0">
                <a:solidFill>
                  <a:srgbClr val="B80047"/>
                </a:solidFill>
                <a:latin typeface="Times New Roman" pitchFamily="18" charset="0"/>
              </a:rPr>
              <a:t> </a:t>
            </a:r>
            <a:r>
              <a:rPr lang="ru-RU" altLang="ru-RU" sz="2000" b="1" smtClean="0">
                <a:solidFill>
                  <a:srgbClr val="B80047"/>
                </a:solidFill>
                <a:latin typeface="Times New Roman" pitchFamily="18" charset="0"/>
              </a:rPr>
              <a:t>первая </a:t>
            </a:r>
          </a:p>
          <a:p>
            <a:pPr marL="0" indent="0" eaLnBrk="1">
              <a:lnSpc>
                <a:spcPct val="80000"/>
              </a:lnSpc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b="1" smtClean="0">
                <a:solidFill>
                  <a:srgbClr val="B80047"/>
                </a:solidFill>
                <a:latin typeface="Times New Roman" pitchFamily="18" charset="0"/>
              </a:rPr>
              <a:t>Дата последней аттестации: 19.05.2021</a:t>
            </a:r>
          </a:p>
          <a:p>
            <a:pPr marL="0" indent="0" eaLnBrk="1">
              <a:lnSpc>
                <a:spcPct val="80000"/>
              </a:lnSpc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000" b="1" smtClean="0">
              <a:solidFill>
                <a:srgbClr val="B80047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671513" y="139700"/>
            <a:ext cx="7789862" cy="1417638"/>
          </a:xfrm>
        </p:spPr>
        <p:txBody>
          <a:bodyPr/>
          <a:lstStyle/>
          <a:p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Участия обучающихся во Всероссийской предметной олимпиаде</a:t>
            </a:r>
          </a:p>
        </p:txBody>
      </p:sp>
      <p:sp>
        <p:nvSpPr>
          <p:cNvPr id="13315" name="Объект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3316" name="Прямоугольник 3"/>
          <p:cNvSpPr>
            <a:spLocks noChangeArrowheads="1"/>
          </p:cNvSpPr>
          <p:nvPr/>
        </p:nvSpPr>
        <p:spPr bwMode="auto">
          <a:xfrm rot="10800000" flipV="1">
            <a:off x="4264025" y="593725"/>
            <a:ext cx="4556125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ru-RU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Муниципальный уровень  -  10 баллов </a:t>
            </a:r>
            <a:endParaRPr lang="ru-RU"/>
          </a:p>
        </p:txBody>
      </p:sp>
      <p:pic>
        <p:nvPicPr>
          <p:cNvPr id="13317" name="Picture 3" descr="C:\Users\учитель.6_1\Desktop\Аттестация 2023 Елисеева\IMG_54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3" y="1628775"/>
            <a:ext cx="3922712" cy="522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671513" y="139700"/>
            <a:ext cx="7789862" cy="1417638"/>
          </a:xfrm>
        </p:spPr>
        <p:txBody>
          <a:bodyPr/>
          <a:lstStyle/>
          <a:p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Участия обучающихся во Всероссийской предметной олимпиаде</a:t>
            </a:r>
          </a:p>
        </p:txBody>
      </p:sp>
      <p:sp>
        <p:nvSpPr>
          <p:cNvPr id="14339" name="Объект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434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" y="1989138"/>
            <a:ext cx="3644900" cy="479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Прямоугольник 1"/>
          <p:cNvSpPr>
            <a:spLocks noChangeArrowheads="1"/>
          </p:cNvSpPr>
          <p:nvPr/>
        </p:nvSpPr>
        <p:spPr bwMode="auto">
          <a:xfrm>
            <a:off x="2268538" y="1341438"/>
            <a:ext cx="53276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Республиканский уровень – 8 баллов</a:t>
            </a:r>
          </a:p>
        </p:txBody>
      </p:sp>
      <p:pic>
        <p:nvPicPr>
          <p:cNvPr id="14342" name="Picture 7" descr="C:\Users\учитель.6_1\Desktop\Аттестация 2023 Елисеева\IMG_54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046288"/>
            <a:ext cx="3508375" cy="467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1547813" y="139700"/>
            <a:ext cx="6913562" cy="1057275"/>
          </a:xfrm>
        </p:spPr>
        <p:txBody>
          <a:bodyPr/>
          <a:lstStyle/>
          <a:p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6. Позитивные результаты внеурочной деятельности обучающихся</a:t>
            </a:r>
            <a:b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по учебным предмета</a:t>
            </a:r>
            <a:endParaRPr lang="ru-RU" altLang="ru-RU" smtClean="0"/>
          </a:p>
        </p:txBody>
      </p:sp>
      <p:pic>
        <p:nvPicPr>
          <p:cNvPr id="1536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412875"/>
            <a:ext cx="4957762" cy="318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1589088"/>
            <a:ext cx="4498975" cy="252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4079875"/>
            <a:ext cx="4967287" cy="277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1547813" y="139700"/>
            <a:ext cx="6913562" cy="1057275"/>
          </a:xfrm>
        </p:spPr>
        <p:txBody>
          <a:bodyPr/>
          <a:lstStyle/>
          <a:p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6. Позитивные результаты внеурочной деятельности обучающихся</a:t>
            </a:r>
            <a:b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по учебным предмета</a:t>
            </a:r>
            <a:endParaRPr lang="ru-RU" altLang="ru-RU" smtClean="0"/>
          </a:p>
        </p:txBody>
      </p:sp>
      <p:pic>
        <p:nvPicPr>
          <p:cNvPr id="1638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341438"/>
            <a:ext cx="5834063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7138" y="3860800"/>
            <a:ext cx="5349875" cy="302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1547813" y="139700"/>
            <a:ext cx="6913562" cy="1057275"/>
          </a:xfrm>
        </p:spPr>
        <p:txBody>
          <a:bodyPr/>
          <a:lstStyle/>
          <a:p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6. Позитивные результаты внеурочной деятельности обучающихся</a:t>
            </a:r>
            <a:b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по учебным предмета</a:t>
            </a:r>
            <a:endParaRPr lang="ru-RU" altLang="ru-RU" smtClean="0"/>
          </a:p>
        </p:txBody>
      </p:sp>
      <p:pic>
        <p:nvPicPr>
          <p:cNvPr id="17411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268413"/>
            <a:ext cx="4752975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3716338"/>
            <a:ext cx="5202238" cy="292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xtBox 2"/>
          <p:cNvSpPr txBox="1">
            <a:spLocks noChangeArrowheads="1"/>
          </p:cNvSpPr>
          <p:nvPr/>
        </p:nvSpPr>
        <p:spPr bwMode="auto">
          <a:xfrm>
            <a:off x="4932363" y="1412875"/>
            <a:ext cx="42116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Республиканский уровень - 5  баллов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1547813" y="139700"/>
            <a:ext cx="6913562" cy="1057275"/>
          </a:xfrm>
        </p:spPr>
        <p:txBody>
          <a:bodyPr/>
          <a:lstStyle/>
          <a:p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6. Позитивные результаты внеурочной деятельности обучающихся</a:t>
            </a:r>
            <a:b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по учебным предмета</a:t>
            </a:r>
            <a:endParaRPr lang="ru-RU" altLang="ru-RU" smtClean="0"/>
          </a:p>
        </p:txBody>
      </p:sp>
      <p:pic>
        <p:nvPicPr>
          <p:cNvPr id="18435" name="Picture 2" descr="C:\Users\учитель.6_1\Desktop\Грамоты Елисеева\2020-2021\Глушенкова Ксения победитель проектного исследован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2405063"/>
            <a:ext cx="6264275" cy="427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TextBox 1"/>
          <p:cNvSpPr txBox="1">
            <a:spLocks noChangeArrowheads="1"/>
          </p:cNvSpPr>
          <p:nvPr/>
        </p:nvSpPr>
        <p:spPr bwMode="auto">
          <a:xfrm>
            <a:off x="5189538" y="1989138"/>
            <a:ext cx="39544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Всероссийский уровень -  5 баллов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1547813" y="139700"/>
            <a:ext cx="6913562" cy="1057275"/>
          </a:xfrm>
        </p:spPr>
        <p:txBody>
          <a:bodyPr/>
          <a:lstStyle/>
          <a:p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6. Позитивные результаты внеурочной деятельности обучающихся</a:t>
            </a:r>
            <a:b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по учебным предмета</a:t>
            </a:r>
            <a:endParaRPr lang="ru-RU" altLang="ru-RU" smtClean="0"/>
          </a:p>
        </p:txBody>
      </p:sp>
      <p:pic>
        <p:nvPicPr>
          <p:cNvPr id="19459" name="Picture 4" descr="C:\Users\учитель.6_1\Desktop\Аттестация 2023 Елисеева\IMG_54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700213"/>
            <a:ext cx="3867150" cy="515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5" descr="C:\Users\учитель.6_1\Desktop\Аттестация 2023 Елисеева\IMG_541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666875"/>
            <a:ext cx="4011613" cy="519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539750" y="0"/>
            <a:ext cx="7704138" cy="1052513"/>
          </a:xfrm>
        </p:spPr>
        <p:txBody>
          <a:bodyPr/>
          <a:lstStyle/>
          <a:p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7. Наличие публикаций, включая </a:t>
            </a:r>
            <a:b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интернет-публикации</a:t>
            </a:r>
            <a:endParaRPr lang="ru-RU" altLang="ru-RU" sz="2800" smtClean="0"/>
          </a:p>
        </p:txBody>
      </p:sp>
      <p:pic>
        <p:nvPicPr>
          <p:cNvPr id="2048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484313"/>
            <a:ext cx="3700462" cy="508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720725" y="134938"/>
            <a:ext cx="7596188" cy="990600"/>
          </a:xfrm>
        </p:spPr>
        <p:txBody>
          <a:bodyPr/>
          <a:lstStyle/>
          <a:p>
            <a:pPr eaLnBrk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7. Наличие публикаций, включая </a:t>
            </a:r>
            <a:b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интернет-публикации</a:t>
            </a:r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636838"/>
            <a:ext cx="8616950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TextBox 1"/>
          <p:cNvSpPr txBox="1">
            <a:spLocks noChangeArrowheads="1"/>
          </p:cNvSpPr>
          <p:nvPr/>
        </p:nvSpPr>
        <p:spPr bwMode="auto">
          <a:xfrm>
            <a:off x="4632325" y="1700213"/>
            <a:ext cx="43084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Всероссийский уровень -  6 баллов</a:t>
            </a:r>
          </a:p>
          <a:p>
            <a:r>
              <a:rPr lang="ru-RU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Международный уровень  - 6 баллов 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720725" y="134938"/>
            <a:ext cx="7596188" cy="990600"/>
          </a:xfrm>
        </p:spPr>
        <p:txBody>
          <a:bodyPr/>
          <a:lstStyle/>
          <a:p>
            <a:pPr eaLnBrk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8. Наличие авторских</a:t>
            </a:r>
            <a:b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программ , методических пособий</a:t>
            </a:r>
          </a:p>
        </p:txBody>
      </p:sp>
      <p:pic>
        <p:nvPicPr>
          <p:cNvPr id="2253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413"/>
            <a:ext cx="5694363" cy="482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TextBox 1"/>
          <p:cNvSpPr txBox="1">
            <a:spLocks noChangeArrowheads="1"/>
          </p:cNvSpPr>
          <p:nvPr/>
        </p:nvSpPr>
        <p:spPr bwMode="auto">
          <a:xfrm>
            <a:off x="5802313" y="1557338"/>
            <a:ext cx="33369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ru-RU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Российский уровень- 5 баллов</a:t>
            </a:r>
          </a:p>
        </p:txBody>
      </p:sp>
      <p:pic>
        <p:nvPicPr>
          <p:cNvPr id="22533" name="Picture 6" descr="C:\Users\учитель.6_1\Desktop\Грамоты Елисеева\2022-2023\сборник по песням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550" y="4205288"/>
            <a:ext cx="3600450" cy="240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512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512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2" t="10211" r="1521" b="596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TextBox 3"/>
          <p:cNvSpPr txBox="1">
            <a:spLocks noChangeArrowheads="1"/>
          </p:cNvSpPr>
          <p:nvPr/>
        </p:nvSpPr>
        <p:spPr bwMode="auto">
          <a:xfrm>
            <a:off x="395288" y="5924550"/>
            <a:ext cx="5545137" cy="585788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solidFill>
                  <a:srgbClr val="C00000"/>
                </a:solidFill>
              </a:rPr>
              <a:t>http://eliseeva24.tilda.ws</a:t>
            </a:r>
            <a:r>
              <a:rPr lang="ru-RU" sz="3200" b="1">
                <a:solidFill>
                  <a:srgbClr val="C00000"/>
                </a:solidFill>
              </a:rPr>
              <a:t>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3"/>
          <p:cNvSpPr>
            <a:spLocks noGrp="1"/>
          </p:cNvSpPr>
          <p:nvPr>
            <p:ph type="title"/>
          </p:nvPr>
        </p:nvSpPr>
        <p:spPr>
          <a:xfrm>
            <a:off x="155575" y="404813"/>
            <a:ext cx="8785225" cy="1128712"/>
          </a:xfrm>
        </p:spPr>
        <p:txBody>
          <a:bodyPr/>
          <a:lstStyle/>
          <a:p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9.</a:t>
            </a:r>
            <a:r>
              <a:rPr lang="ru-RU" altLang="ru-RU" sz="2800" i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Выступления на научно-практических конференциях, педагогических чтениях, семинарах, секциях, методических объединениях </a:t>
            </a:r>
            <a:endParaRPr lang="ru-RU" altLang="ru-RU" smtClean="0"/>
          </a:p>
        </p:txBody>
      </p:sp>
      <p:pic>
        <p:nvPicPr>
          <p:cNvPr id="2355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133600"/>
            <a:ext cx="4835525" cy="362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TextBox 1"/>
          <p:cNvSpPr txBox="1">
            <a:spLocks noChangeArrowheads="1"/>
          </p:cNvSpPr>
          <p:nvPr/>
        </p:nvSpPr>
        <p:spPr bwMode="auto">
          <a:xfrm>
            <a:off x="5446713" y="2276475"/>
            <a:ext cx="35893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Уровень ОО – 2 балла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3"/>
          <p:cNvSpPr>
            <a:spLocks noGrp="1"/>
          </p:cNvSpPr>
          <p:nvPr>
            <p:ph type="title"/>
          </p:nvPr>
        </p:nvSpPr>
        <p:spPr>
          <a:xfrm>
            <a:off x="155575" y="404813"/>
            <a:ext cx="8785225" cy="1128712"/>
          </a:xfrm>
        </p:spPr>
        <p:txBody>
          <a:bodyPr/>
          <a:lstStyle/>
          <a:p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9.</a:t>
            </a:r>
            <a:r>
              <a:rPr lang="ru-RU" altLang="ru-RU" sz="2800" i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Выступления на научно-практических конференциях, педагогических чтениях, семинарах, секциях, методических объединениях </a:t>
            </a:r>
            <a:endParaRPr lang="ru-RU" altLang="ru-RU" smtClean="0"/>
          </a:p>
        </p:txBody>
      </p:sp>
      <p:pic>
        <p:nvPicPr>
          <p:cNvPr id="2457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700213"/>
            <a:ext cx="4752975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7588" y="4164013"/>
            <a:ext cx="4316412" cy="262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3" y="4165600"/>
            <a:ext cx="4738687" cy="269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TextBox 2"/>
          <p:cNvSpPr txBox="1">
            <a:spLocks noChangeArrowheads="1"/>
          </p:cNvSpPr>
          <p:nvPr/>
        </p:nvSpPr>
        <p:spPr bwMode="auto">
          <a:xfrm>
            <a:off x="4827588" y="1916113"/>
            <a:ext cx="41370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Российский уровень – 6 баллов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3"/>
          <p:cNvSpPr>
            <a:spLocks noGrp="1"/>
          </p:cNvSpPr>
          <p:nvPr>
            <p:ph type="title"/>
          </p:nvPr>
        </p:nvSpPr>
        <p:spPr>
          <a:xfrm>
            <a:off x="155575" y="404813"/>
            <a:ext cx="8785225" cy="1128712"/>
          </a:xfrm>
        </p:spPr>
        <p:txBody>
          <a:bodyPr/>
          <a:lstStyle/>
          <a:p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9.</a:t>
            </a:r>
            <a:r>
              <a:rPr lang="ru-RU" altLang="ru-RU" sz="2800" i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Выступления на научно-практических конференциях, педагогических чтениях, семинарах, секциях, методических объединениях </a:t>
            </a:r>
            <a:endParaRPr lang="ru-RU" altLang="ru-RU" smtClean="0"/>
          </a:p>
        </p:txBody>
      </p:sp>
      <p:pic>
        <p:nvPicPr>
          <p:cNvPr id="25603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389188"/>
            <a:ext cx="7848600" cy="445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TextBox 2"/>
          <p:cNvSpPr txBox="1">
            <a:spLocks noChangeArrowheads="1"/>
          </p:cNvSpPr>
          <p:nvPr/>
        </p:nvSpPr>
        <p:spPr bwMode="auto">
          <a:xfrm>
            <a:off x="4140200" y="1916113"/>
            <a:ext cx="46799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Республиканский уровень – 4 балла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3"/>
          <p:cNvSpPr>
            <a:spLocks noGrp="1"/>
          </p:cNvSpPr>
          <p:nvPr>
            <p:ph type="title"/>
          </p:nvPr>
        </p:nvSpPr>
        <p:spPr>
          <a:xfrm>
            <a:off x="155575" y="404813"/>
            <a:ext cx="8785225" cy="1128712"/>
          </a:xfrm>
        </p:spPr>
        <p:txBody>
          <a:bodyPr/>
          <a:lstStyle/>
          <a:p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9.</a:t>
            </a:r>
            <a:r>
              <a:rPr lang="ru-RU" altLang="ru-RU" sz="2800" i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Выступления на научно-практических конференциях, педагогических чтениях, семинарах, секциях, методических объединениях </a:t>
            </a:r>
            <a:endParaRPr lang="ru-RU" altLang="ru-RU" smtClean="0"/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420938"/>
            <a:ext cx="7578725" cy="431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8" name="TextBox 1"/>
          <p:cNvSpPr txBox="1">
            <a:spLocks noChangeArrowheads="1"/>
          </p:cNvSpPr>
          <p:nvPr/>
        </p:nvSpPr>
        <p:spPr bwMode="auto">
          <a:xfrm>
            <a:off x="4643438" y="1844675"/>
            <a:ext cx="42497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Международный уровень – 6 баллов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3"/>
          <p:cNvSpPr>
            <a:spLocks noGrp="1"/>
          </p:cNvSpPr>
          <p:nvPr>
            <p:ph type="title"/>
          </p:nvPr>
        </p:nvSpPr>
        <p:spPr>
          <a:xfrm>
            <a:off x="712788" y="260350"/>
            <a:ext cx="7789862" cy="908050"/>
          </a:xfrm>
        </p:spPr>
        <p:txBody>
          <a:bodyPr/>
          <a:lstStyle/>
          <a:p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10. Проведение открытых уроков,</a:t>
            </a:r>
            <a:b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мастер-классов, мероприятий</a:t>
            </a:r>
            <a:endParaRPr lang="ru-RU" altLang="ru-RU" smtClean="0"/>
          </a:p>
        </p:txBody>
      </p:sp>
      <p:sp>
        <p:nvSpPr>
          <p:cNvPr id="27651" name="TextBox 9"/>
          <p:cNvSpPr txBox="1">
            <a:spLocks noChangeArrowheads="1"/>
          </p:cNvSpPr>
          <p:nvPr/>
        </p:nvSpPr>
        <p:spPr bwMode="auto">
          <a:xfrm>
            <a:off x="7164388" y="1714500"/>
            <a:ext cx="45720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ru-RU" altLang="ru-RU" sz="20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20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20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2" name="TextBox 1"/>
          <p:cNvSpPr txBox="1">
            <a:spLocks noChangeArrowheads="1"/>
          </p:cNvSpPr>
          <p:nvPr/>
        </p:nvSpPr>
        <p:spPr bwMode="auto">
          <a:xfrm>
            <a:off x="4822825" y="1916113"/>
            <a:ext cx="43211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Республиканский уровень – 5 баллов </a:t>
            </a:r>
          </a:p>
        </p:txBody>
      </p:sp>
      <p:pic>
        <p:nvPicPr>
          <p:cNvPr id="27653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31925"/>
            <a:ext cx="4851400" cy="537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6"/>
          <p:cNvSpPr txBox="1">
            <a:spLocks noChangeArrowheads="1"/>
          </p:cNvSpPr>
          <p:nvPr/>
        </p:nvSpPr>
        <p:spPr bwMode="auto">
          <a:xfrm>
            <a:off x="900113" y="620713"/>
            <a:ext cx="7127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11. Наставничество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Box 6"/>
          <p:cNvSpPr txBox="1">
            <a:spLocks noChangeArrowheads="1"/>
          </p:cNvSpPr>
          <p:nvPr/>
        </p:nvSpPr>
        <p:spPr bwMode="auto">
          <a:xfrm>
            <a:off x="900113" y="620713"/>
            <a:ext cx="7127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12. Экспертная деятельность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>
          <a:xfrm>
            <a:off x="323850" y="139700"/>
            <a:ext cx="8496300" cy="1417638"/>
          </a:xfrm>
        </p:spPr>
        <p:txBody>
          <a:bodyPr/>
          <a:lstStyle/>
          <a:p>
            <a:r>
              <a:rPr lang="ru-RU" altLang="ru-RU" sz="24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13. Общественно-педагогическая активность педагога: участие в экспертных комиссиях, апелляционных комиссиях, предметных комиссиях по проверке ОГЭ и ЕГЭ, в жюри конкурсов, депутатская деятельность и т.д.</a:t>
            </a:r>
            <a:endParaRPr lang="ru-RU" altLang="ru-RU" smtClean="0"/>
          </a:p>
        </p:txBody>
      </p:sp>
      <p:sp>
        <p:nvSpPr>
          <p:cNvPr id="30723" name="TextBox 1"/>
          <p:cNvSpPr txBox="1">
            <a:spLocks noChangeArrowheads="1"/>
          </p:cNvSpPr>
          <p:nvPr/>
        </p:nvSpPr>
        <p:spPr bwMode="auto">
          <a:xfrm>
            <a:off x="5148263" y="1916113"/>
            <a:ext cx="39957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Уровень образовательной организации  – 2 балла </a:t>
            </a:r>
          </a:p>
        </p:txBody>
      </p:sp>
      <p:pic>
        <p:nvPicPr>
          <p:cNvPr id="3072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557338"/>
            <a:ext cx="4751388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>
          <a:xfrm>
            <a:off x="323850" y="139700"/>
            <a:ext cx="8496300" cy="1417638"/>
          </a:xfrm>
        </p:spPr>
        <p:txBody>
          <a:bodyPr/>
          <a:lstStyle/>
          <a:p>
            <a:r>
              <a:rPr lang="ru-RU" altLang="ru-RU" sz="24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13. Общественно-педагогическая активность педагога: участие в экспертных комиссиях, апелляционных комиссиях, предметных комиссиях по проверке ОГЭ и ЕГЭ, в жюри конкурсов, депутатская деятельность и т.д.</a:t>
            </a:r>
            <a:endParaRPr lang="ru-RU" altLang="ru-RU" smtClean="0"/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700213"/>
            <a:ext cx="3671887" cy="489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8" name="TextBox 1"/>
          <p:cNvSpPr txBox="1">
            <a:spLocks noChangeArrowheads="1"/>
          </p:cNvSpPr>
          <p:nvPr/>
        </p:nvSpPr>
        <p:spPr bwMode="auto">
          <a:xfrm>
            <a:off x="4427538" y="1916113"/>
            <a:ext cx="44656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Муниципальный уровень – 4 балла </a:t>
            </a:r>
          </a:p>
        </p:txBody>
      </p:sp>
      <p:pic>
        <p:nvPicPr>
          <p:cNvPr id="317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354263"/>
            <a:ext cx="3198813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>
            <a:off x="323850" y="139700"/>
            <a:ext cx="8496300" cy="1417638"/>
          </a:xfrm>
        </p:spPr>
        <p:txBody>
          <a:bodyPr/>
          <a:lstStyle/>
          <a:p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13. Общественно-педагогическая активность педагога: участие в работе педагогических сообществ, комиссий,  жюри конкурсов</a:t>
            </a:r>
          </a:p>
        </p:txBody>
      </p:sp>
      <p:sp>
        <p:nvSpPr>
          <p:cNvPr id="32771" name="TextBox 3"/>
          <p:cNvSpPr txBox="1">
            <a:spLocks noChangeArrowheads="1"/>
          </p:cNvSpPr>
          <p:nvPr/>
        </p:nvSpPr>
        <p:spPr bwMode="auto">
          <a:xfrm>
            <a:off x="4500563" y="1916113"/>
            <a:ext cx="46434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altLang="ru-RU" sz="2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Республиканский уровень – 5 баллов </a:t>
            </a:r>
          </a:p>
        </p:txBody>
      </p:sp>
      <p:pic>
        <p:nvPicPr>
          <p:cNvPr id="3277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627188"/>
            <a:ext cx="3919538" cy="523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Содержимое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6147" name="TextBox 5"/>
          <p:cNvSpPr txBox="1">
            <a:spLocks noChangeArrowheads="1"/>
          </p:cNvSpPr>
          <p:nvPr/>
        </p:nvSpPr>
        <p:spPr bwMode="auto">
          <a:xfrm>
            <a:off x="323850" y="0"/>
            <a:ext cx="84248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Характеристика - представление </a:t>
            </a:r>
          </a:p>
        </p:txBody>
      </p:sp>
      <p:sp>
        <p:nvSpPr>
          <p:cNvPr id="6148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6149" name="Picture 7" descr="F:\аттестация Елисеева\Аттестация 2023 Елисеева\11-10-2023_13-00-04 (1)\IMG_47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765175"/>
            <a:ext cx="4589463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8" descr="F:\аттестация Елисеева\Аттестация 2023 Елисеева\11-10-2023_13-00-04 (1)\IMG_474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5513" y="765175"/>
            <a:ext cx="4408487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3"/>
          <p:cNvSpPr>
            <a:spLocks noGrp="1"/>
          </p:cNvSpPr>
          <p:nvPr>
            <p:ph type="title"/>
          </p:nvPr>
        </p:nvSpPr>
        <p:spPr>
          <a:xfrm>
            <a:off x="684213" y="188913"/>
            <a:ext cx="7789862" cy="1052512"/>
          </a:xfrm>
        </p:spPr>
        <p:txBody>
          <a:bodyPr/>
          <a:lstStyle/>
          <a:p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14. Участие педагога в профессиональных конкурсах</a:t>
            </a:r>
            <a:endParaRPr lang="ru-RU" altLang="ru-RU" sz="2800" smtClean="0"/>
          </a:p>
        </p:txBody>
      </p:sp>
      <p:pic>
        <p:nvPicPr>
          <p:cNvPr id="33795" name="Picture 5" descr="F:\Грамоты Елисеева\2021-2022\Учитель года 2022 Город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943100"/>
            <a:ext cx="3573463" cy="491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TextBox 1"/>
          <p:cNvSpPr txBox="1">
            <a:spLocks noChangeArrowheads="1"/>
          </p:cNvSpPr>
          <p:nvPr/>
        </p:nvSpPr>
        <p:spPr bwMode="auto">
          <a:xfrm>
            <a:off x="4211638" y="2133600"/>
            <a:ext cx="46815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Муниципальный уровень – 5 баллов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900113" y="184150"/>
            <a:ext cx="7569200" cy="1228725"/>
          </a:xfrm>
        </p:spPr>
        <p:txBody>
          <a:bodyPr/>
          <a:lstStyle/>
          <a:p>
            <a:pPr eaLnBrk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15. Награды и поощрения педагога в межаттестационный период </a:t>
            </a:r>
            <a:endParaRPr lang="ru-RU" altLang="ru-RU" sz="2800" i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19" name="Picture 6" descr="F:\Грамоты Елисеева\2021-2022\Благодарность СКИРУК Учитель года 202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2324100"/>
            <a:ext cx="5759450" cy="418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0" name="TextBox 1"/>
          <p:cNvSpPr txBox="1">
            <a:spLocks noChangeArrowheads="1"/>
          </p:cNvSpPr>
          <p:nvPr/>
        </p:nvSpPr>
        <p:spPr bwMode="auto">
          <a:xfrm>
            <a:off x="4211638" y="1628775"/>
            <a:ext cx="4824412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ru-RU"/>
          </a:p>
          <a:p>
            <a:r>
              <a:rPr lang="ru-RU" sz="2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Муниципальный уровень - 3 балла 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900113" y="184150"/>
            <a:ext cx="7569200" cy="1228725"/>
          </a:xfrm>
        </p:spPr>
        <p:txBody>
          <a:bodyPr/>
          <a:lstStyle/>
          <a:p>
            <a:pPr eaLnBrk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15. Награды и поощрения педагога в межаттестационный период </a:t>
            </a:r>
            <a:endParaRPr lang="ru-RU" altLang="ru-RU" sz="2800" i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43" name="Прямоугольник 1"/>
          <p:cNvSpPr>
            <a:spLocks noChangeArrowheads="1"/>
          </p:cNvSpPr>
          <p:nvPr/>
        </p:nvSpPr>
        <p:spPr bwMode="auto">
          <a:xfrm>
            <a:off x="4879975" y="1917700"/>
            <a:ext cx="43211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altLang="ru-RU" sz="2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Российский уровень  –  5 баллов </a:t>
            </a:r>
          </a:p>
        </p:txBody>
      </p:sp>
      <p:pic>
        <p:nvPicPr>
          <p:cNvPr id="3584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317750"/>
            <a:ext cx="5832475" cy="414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671513" y="0"/>
            <a:ext cx="7789862" cy="1341438"/>
          </a:xfrm>
        </p:spPr>
        <p:txBody>
          <a:bodyPr/>
          <a:lstStyle/>
          <a:p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Качество знаний  по итогам внутреннего мониторинга  учебных достижений обучающихся за межаттестационный период</a:t>
            </a:r>
          </a:p>
        </p:txBody>
      </p:sp>
      <p:sp>
        <p:nvSpPr>
          <p:cNvPr id="7171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7172" name="Picture 6" descr="C:\Users\учитель.6_1\Desktop\Аттестация 2023 Елисеева\IMG_54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508125"/>
            <a:ext cx="4011612" cy="534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671513" y="139700"/>
            <a:ext cx="7789862" cy="1633538"/>
          </a:xfrm>
        </p:spPr>
        <p:txBody>
          <a:bodyPr/>
          <a:lstStyle/>
          <a:p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Качество знаний по  итогам внешнего  мониторинга учебных достижений обучающихся за межаттестационный  период</a:t>
            </a:r>
          </a:p>
        </p:txBody>
      </p:sp>
      <p:sp>
        <p:nvSpPr>
          <p:cNvPr id="819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Times New Roman" pitchFamily="18" charset="0"/>
              <a:buNone/>
            </a:pP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endParaRPr lang="ru-RU" altLang="ru-RU" sz="2400" b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6" name="Picture 4" descr="C:\Users\учитель.6_1\Downloads\IMG_47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628775"/>
            <a:ext cx="3768725" cy="511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TextBox 1"/>
          <p:cNvSpPr txBox="1">
            <a:spLocks noChangeArrowheads="1"/>
          </p:cNvSpPr>
          <p:nvPr/>
        </p:nvSpPr>
        <p:spPr bwMode="auto">
          <a:xfrm>
            <a:off x="4092575" y="1989138"/>
            <a:ext cx="5051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Качество знаний 60 % и выше - 6 баллов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671513" y="139700"/>
            <a:ext cx="7789862" cy="1633538"/>
          </a:xfrm>
        </p:spPr>
        <p:txBody>
          <a:bodyPr/>
          <a:lstStyle/>
          <a:p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Реализация:</a:t>
            </a:r>
            <a:b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программ углубленного изучения предмета; профильного обучения</a:t>
            </a:r>
            <a:r>
              <a:rPr lang="ru-RU" altLang="ru-RU" sz="2800" smtClean="0">
                <a:solidFill>
                  <a:srgbClr val="C00000"/>
                </a:solidFill>
              </a:rPr>
              <a:t/>
            </a:r>
            <a:br>
              <a:rPr lang="ru-RU" altLang="ru-RU" sz="2800" smtClean="0">
                <a:solidFill>
                  <a:srgbClr val="C00000"/>
                </a:solidFill>
              </a:rPr>
            </a:br>
            <a:endParaRPr lang="ru-RU" altLang="ru-RU" sz="280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TextBox 5"/>
          <p:cNvSpPr txBox="1">
            <a:spLocks noChangeArrowheads="1"/>
          </p:cNvSpPr>
          <p:nvPr/>
        </p:nvSpPr>
        <p:spPr bwMode="auto">
          <a:xfrm>
            <a:off x="4284663" y="1916113"/>
            <a:ext cx="4859337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Качество знаний учащихся от 60 % до 80 % (по результатам административной контрольной работы в профильных классах)  -  4 балла </a:t>
            </a:r>
          </a:p>
        </p:txBody>
      </p:sp>
      <p:pic>
        <p:nvPicPr>
          <p:cNvPr id="9220" name="Picture 6" descr="C:\Users\учитель.6_1\Desktop\Аттестация 2023 Елисеева\IMG_54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557338"/>
            <a:ext cx="3976687" cy="530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671513" y="139700"/>
            <a:ext cx="7789862" cy="1417638"/>
          </a:xfrm>
        </p:spPr>
        <p:txBody>
          <a:bodyPr/>
          <a:lstStyle/>
          <a:p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 Участия в инновационной (экспериментальной) деятельности</a:t>
            </a:r>
          </a:p>
        </p:txBody>
      </p:sp>
      <p:sp>
        <p:nvSpPr>
          <p:cNvPr id="10243" name="Объект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10244" name="Объект 2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671513" y="139700"/>
            <a:ext cx="7789862" cy="1417638"/>
          </a:xfrm>
        </p:spPr>
        <p:txBody>
          <a:bodyPr/>
          <a:lstStyle/>
          <a:p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Участия обучающихся во Всероссийской предметной олимпиаде</a:t>
            </a:r>
          </a:p>
        </p:txBody>
      </p:sp>
      <p:sp>
        <p:nvSpPr>
          <p:cNvPr id="11267" name="Объект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126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484313"/>
            <a:ext cx="3455988" cy="515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1484313"/>
            <a:ext cx="3565525" cy="515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671513" y="139700"/>
            <a:ext cx="7789862" cy="1417638"/>
          </a:xfrm>
        </p:spPr>
        <p:txBody>
          <a:bodyPr/>
          <a:lstStyle/>
          <a:p>
            <a:r>
              <a:rPr lang="ru-RU" altLang="ru-RU" sz="28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Участия обучающихся во Всероссийской предметной олимпиаде</a:t>
            </a:r>
          </a:p>
        </p:txBody>
      </p:sp>
      <p:pic>
        <p:nvPicPr>
          <p:cNvPr id="12291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50" y="1484313"/>
            <a:ext cx="2765425" cy="4506912"/>
          </a:xfrm>
          <a:noFill/>
        </p:spPr>
      </p:pic>
      <p:pic>
        <p:nvPicPr>
          <p:cNvPr id="1229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2460625"/>
            <a:ext cx="2808287" cy="438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125" y="1557338"/>
            <a:ext cx="2376488" cy="3944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3141663"/>
            <a:ext cx="2608263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Lucida Sans Unicode"/>
        <a:cs typeface="Lucida Sans Unicode"/>
      </a:majorFont>
      <a:minorFont>
        <a:latin typeface="Arial"/>
        <a:ea typeface="Lucida Sans Unicode"/>
        <a:cs typeface="Lucida Sans Unicode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Lucida Sans Unicode"/>
        <a:cs typeface="Lucida Sans Unicode"/>
      </a:majorFont>
      <a:minorFont>
        <a:latin typeface="Arial"/>
        <a:ea typeface="Lucida Sans Unicode"/>
        <a:cs typeface="Lucida Sans Unicode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5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Lucida Sans Unicode"/>
        <a:cs typeface="Lucida Sans Unicode"/>
      </a:majorFont>
      <a:minorFont>
        <a:latin typeface="Arial"/>
        <a:ea typeface="Lucida Sans Unicode"/>
        <a:cs typeface="Lucida Sans Unicode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7707371</TotalTime>
  <Words>491</Words>
  <Application>Microsoft Office PowerPoint</Application>
  <PresentationFormat>Экран (4:3)</PresentationFormat>
  <Paragraphs>69</Paragraphs>
  <Slides>32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32</vt:i4>
      </vt:variant>
    </vt:vector>
  </HeadingPairs>
  <TitlesOfParts>
    <vt:vector size="39" baseType="lpstr">
      <vt:lpstr>Arial</vt:lpstr>
      <vt:lpstr>MS Gothic</vt:lpstr>
      <vt:lpstr>Lucida Sans Unicode</vt:lpstr>
      <vt:lpstr>Times New Roman</vt:lpstr>
      <vt:lpstr>1_Тема Office</vt:lpstr>
      <vt:lpstr>2_Тема Office</vt:lpstr>
      <vt:lpstr>5_Тема Office</vt:lpstr>
      <vt:lpstr> Министерство образования РМ Портфолио  Елисеевой Олеси Рушановны учителя  английского языка МОУ «Средняя общеобразовательная школа с углубленным изучением отдельных предметов № 24» г.о.Саранск </vt:lpstr>
      <vt:lpstr>Презентация PowerPoint</vt:lpstr>
      <vt:lpstr>Презентация PowerPoint</vt:lpstr>
      <vt:lpstr>1. Качество знаний  по итогам внутреннего мониторинга  учебных достижений обучающихся за межаттестационный период</vt:lpstr>
      <vt:lpstr>2. Качество знаний по  итогам внешнего  мониторинга учебных достижений обучающихся за межаттестационный  период</vt:lpstr>
      <vt:lpstr>3. Реализация:  программ углубленного изучения предмета; профильного обучения </vt:lpstr>
      <vt:lpstr>4. Участия в инновационной (экспериментальной) деятельности</vt:lpstr>
      <vt:lpstr>5. Участия обучающихся во Всероссийской предметной олимпиаде</vt:lpstr>
      <vt:lpstr>5. Участия обучающихся во Всероссийской предметной олимпиаде</vt:lpstr>
      <vt:lpstr>5. Участия обучающихся во Всероссийской предметной олимпиаде</vt:lpstr>
      <vt:lpstr>5. Участия обучающихся во Всероссийской предметной олимпиаде</vt:lpstr>
      <vt:lpstr>6. Позитивные результаты внеурочной деятельности обучающихся  по учебным предмета</vt:lpstr>
      <vt:lpstr>6. Позитивные результаты внеурочной деятельности обучающихся  по учебным предмета</vt:lpstr>
      <vt:lpstr>6. Позитивные результаты внеурочной деятельности обучающихся  по учебным предмета</vt:lpstr>
      <vt:lpstr>6. Позитивные результаты внеурочной деятельности обучающихся  по учебным предмета</vt:lpstr>
      <vt:lpstr>6. Позитивные результаты внеурочной деятельности обучающихся  по учебным предмета</vt:lpstr>
      <vt:lpstr>7. Наличие публикаций, включая  интернет-публикации</vt:lpstr>
      <vt:lpstr>7. Наличие публикаций, включая  интернет-публикации</vt:lpstr>
      <vt:lpstr>8. Наличие авторских  программ , методических пособий</vt:lpstr>
      <vt:lpstr>9. Выступления на научно-практических конференциях, педагогических чтениях, семинарах, секциях, методических объединениях </vt:lpstr>
      <vt:lpstr>9. Выступления на научно-практических конференциях, педагогических чтениях, семинарах, секциях, методических объединениях </vt:lpstr>
      <vt:lpstr>9. Выступления на научно-практических конференциях, педагогических чтениях, семинарах, секциях, методических объединениях </vt:lpstr>
      <vt:lpstr>9. Выступления на научно-практических конференциях, педагогических чтениях, семинарах, секциях, методических объединениях </vt:lpstr>
      <vt:lpstr>10. Проведение открытых уроков,  мастер-классов, мероприятий</vt:lpstr>
      <vt:lpstr>Презентация PowerPoint</vt:lpstr>
      <vt:lpstr>Презентация PowerPoint</vt:lpstr>
      <vt:lpstr>13. Общественно-педагогическая активность педагога: участие в экспертных комиссиях, апелляционных комиссиях, предметных комиссиях по проверке ОГЭ и ЕГЭ, в жюри конкурсов, депутатская деятельность и т.д.</vt:lpstr>
      <vt:lpstr>13. Общественно-педагогическая активность педагога: участие в экспертных комиссиях, апелляционных комиссиях, предметных комиссиях по проверке ОГЭ и ЕГЭ, в жюри конкурсов, депутатская деятельность и т.д.</vt:lpstr>
      <vt:lpstr>13. Общественно-педагогическая активность педагога: участие в работе педагогических сообществ, комиссий,  жюри конкурсов</vt:lpstr>
      <vt:lpstr>14. Участие педагога в профессиональных конкурсах</vt:lpstr>
      <vt:lpstr>15. Награды и поощрения педагога в межаттестационный период </vt:lpstr>
      <vt:lpstr>15. Награды и поощрения педагога в межаттестационный период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ПНПО в развитии (модернизации) образования страны</dc:title>
  <dc:creator>User User</dc:creator>
  <cp:lastModifiedBy>учитель</cp:lastModifiedBy>
  <cp:revision>272</cp:revision>
  <cp:lastPrinted>1601-01-01T00:00:00Z</cp:lastPrinted>
  <dcterms:created xsi:type="dcterms:W3CDTF">2010-08-04T11:06:49Z</dcterms:created>
  <dcterms:modified xsi:type="dcterms:W3CDTF">2023-11-29T11:47:53Z</dcterms:modified>
</cp:coreProperties>
</file>