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</p:sldMasterIdLst>
  <p:notesMasterIdLst>
    <p:notesMasterId r:id="rId39"/>
  </p:notesMasterIdLst>
  <p:sldIdLst>
    <p:sldId id="280" r:id="rId6"/>
    <p:sldId id="275" r:id="rId7"/>
    <p:sldId id="276" r:id="rId8"/>
    <p:sldId id="374" r:id="rId9"/>
    <p:sldId id="375" r:id="rId10"/>
    <p:sldId id="376" r:id="rId11"/>
    <p:sldId id="377" r:id="rId12"/>
    <p:sldId id="397" r:id="rId13"/>
    <p:sldId id="399" r:id="rId14"/>
    <p:sldId id="398" r:id="rId15"/>
    <p:sldId id="265" r:id="rId16"/>
    <p:sldId id="361" r:id="rId17"/>
    <p:sldId id="368" r:id="rId18"/>
    <p:sldId id="389" r:id="rId19"/>
    <p:sldId id="351" r:id="rId20"/>
    <p:sldId id="347" r:id="rId21"/>
    <p:sldId id="390" r:id="rId22"/>
    <p:sldId id="373" r:id="rId23"/>
    <p:sldId id="310" r:id="rId24"/>
    <p:sldId id="391" r:id="rId25"/>
    <p:sldId id="378" r:id="rId26"/>
    <p:sldId id="352" r:id="rId27"/>
    <p:sldId id="379" r:id="rId28"/>
    <p:sldId id="278" r:id="rId29"/>
    <p:sldId id="353" r:id="rId30"/>
    <p:sldId id="392" r:id="rId31"/>
    <p:sldId id="393" r:id="rId32"/>
    <p:sldId id="396" r:id="rId33"/>
    <p:sldId id="395" r:id="rId34"/>
    <p:sldId id="358" r:id="rId35"/>
    <p:sldId id="386" r:id="rId36"/>
    <p:sldId id="384" r:id="rId37"/>
    <p:sldId id="357" r:id="rId38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99"/>
    <a:srgbClr val="834D7B"/>
    <a:srgbClr val="800000"/>
    <a:srgbClr val="823641"/>
    <a:srgbClr val="333399"/>
    <a:srgbClr val="6600CC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8754" autoAdjust="0"/>
  </p:normalViewPr>
  <p:slideViewPr>
    <p:cSldViewPr>
      <p:cViewPr>
        <p:scale>
          <a:sx n="75" d="100"/>
          <a:sy n="75" d="100"/>
        </p:scale>
        <p:origin x="-1236" y="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56323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56324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56325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56326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56327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56328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56329" name="Rectangle 8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55700" y="933450"/>
            <a:ext cx="4341813" cy="335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6153" name="Rectangle 9"/>
          <p:cNvSpPr>
            <a:spLocks noGrp="1" noChangeArrowheads="1"/>
          </p:cNvSpPr>
          <p:nvPr>
            <p:ph type="body"/>
          </p:nvPr>
        </p:nvSpPr>
        <p:spPr bwMode="auto">
          <a:xfrm>
            <a:off x="1031875" y="4624388"/>
            <a:ext cx="4595813" cy="372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 smtClean="0"/>
          </a:p>
        </p:txBody>
      </p:sp>
    </p:spTree>
    <p:extLst>
      <p:ext uri="{BB962C8B-B14F-4D97-AF65-F5344CB8AC3E}">
        <p14:creationId xmlns:p14="http://schemas.microsoft.com/office/powerpoint/2010/main" val="37625117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1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body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r>
              <a:rPr lang="ru-RU" smtClean="0">
                <a:latin typeface="Times New Roman" pitchFamily="18" charset="0"/>
              </a:rPr>
              <a:t>В этом слайде доделать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8338" cy="3360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8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8338" cy="3360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29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39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011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80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90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8338" cy="3360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8338" cy="3360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34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8338" cy="3360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96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8338" cy="3360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96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8338" cy="3360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8338" cy="3360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6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8338" cy="3360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57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8338" cy="3360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68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5C5C2-EB5E-4581-865A-A248DAEEAF1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2963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CB5D5-B1CD-4413-9173-92D5029482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5698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6063" y="128588"/>
            <a:ext cx="2044700" cy="5973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5986463" cy="5973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4B02C-C08C-40C0-9B8E-51F254B1D3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8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909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227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67007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1513" y="1906588"/>
            <a:ext cx="3817937" cy="4506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1850" y="1906588"/>
            <a:ext cx="3819525" cy="4506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41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0746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7435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8396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78168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DFADA-2A4C-4B41-A90D-1271F3E8F4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071528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416956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9777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139700"/>
            <a:ext cx="194627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1513" y="139700"/>
            <a:ext cx="569118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478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868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0066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07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9604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272540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1513" y="1906588"/>
            <a:ext cx="3817937" cy="4506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1850" y="1906588"/>
            <a:ext cx="3819525" cy="4506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0838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5030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5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19E1B-C291-421E-8E84-127F3D2499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4957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96538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851790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347985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7299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139700"/>
            <a:ext cx="194627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1513" y="139700"/>
            <a:ext cx="569118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5497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529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5373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300176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1513" y="1906588"/>
            <a:ext cx="3819525" cy="450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3438" y="1906588"/>
            <a:ext cx="3819525" cy="450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8668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32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14788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4388" y="1600200"/>
            <a:ext cx="401637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B45B8-9340-447F-9C1A-2E5FAA2286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36740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48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81206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73000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722793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4054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139700"/>
            <a:ext cx="1947863" cy="62753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1513" y="139700"/>
            <a:ext cx="5691187" cy="62753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544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1383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7166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693131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1513" y="1906588"/>
            <a:ext cx="3819525" cy="450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3438" y="1906588"/>
            <a:ext cx="3819525" cy="450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604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528D3-18D8-4DCD-97BA-BFC1065140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58705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0149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4859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15818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183977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350520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3875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139700"/>
            <a:ext cx="1947863" cy="62753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1513" y="139700"/>
            <a:ext cx="5691187" cy="62753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08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55562-7BEA-46F5-B0C5-BE1CD726D4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0595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76191C-C992-4F45-96F3-B5DDAC85D3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5918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5CF00-FB2E-47B1-A958-6656D2B5E64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6203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FDA9B-6543-45CD-88DB-085279722A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649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183563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183563" cy="450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087563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ea typeface="MS Gothic" charset="-128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49563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ea typeface="MS Gothic" charset="-128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087563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ea typeface="MS Gothic" charset="-128"/>
              </a:defRPr>
            </a:lvl1pPr>
          </a:lstStyle>
          <a:p>
            <a:pPr>
              <a:defRPr/>
            </a:pPr>
            <a:fld id="{1A0C0E3E-31E6-4C77-B00D-4AF087C732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-128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-128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-128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-128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366713" y="1717675"/>
            <a:ext cx="8775700" cy="5140325"/>
          </a:xfrm>
          <a:prstGeom prst="roundRect">
            <a:avLst>
              <a:gd name="adj" fmla="val 28"/>
            </a:avLst>
          </a:prstGeom>
          <a:solidFill>
            <a:srgbClr val="DDDDDD"/>
          </a:solidFill>
          <a:ln w="9360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1513" y="139700"/>
            <a:ext cx="7789862" cy="186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13" y="1906588"/>
            <a:ext cx="7789862" cy="450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053" name="AutoShape 4"/>
          <p:cNvSpPr>
            <a:spLocks noChangeArrowheads="1"/>
          </p:cNvSpPr>
          <p:nvPr/>
        </p:nvSpPr>
        <p:spPr bwMode="auto">
          <a:xfrm>
            <a:off x="0" y="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054" name="AutoShape 5"/>
          <p:cNvSpPr>
            <a:spLocks noChangeArrowheads="1"/>
          </p:cNvSpPr>
          <p:nvPr/>
        </p:nvSpPr>
        <p:spPr bwMode="auto">
          <a:xfrm>
            <a:off x="0" y="2160588"/>
            <a:ext cx="165100" cy="833437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055" name="AutoShape 6"/>
          <p:cNvSpPr>
            <a:spLocks noChangeArrowheads="1"/>
          </p:cNvSpPr>
          <p:nvPr/>
        </p:nvSpPr>
        <p:spPr bwMode="auto">
          <a:xfrm>
            <a:off x="0" y="106045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/>
          <p:cNvSpPr>
            <a:spLocks noChangeArrowheads="1"/>
          </p:cNvSpPr>
          <p:nvPr/>
        </p:nvSpPr>
        <p:spPr bwMode="auto">
          <a:xfrm>
            <a:off x="366713" y="1717675"/>
            <a:ext cx="8775700" cy="5140325"/>
          </a:xfrm>
          <a:prstGeom prst="roundRect">
            <a:avLst>
              <a:gd name="adj" fmla="val 28"/>
            </a:avLst>
          </a:prstGeom>
          <a:solidFill>
            <a:srgbClr val="DDDDDD"/>
          </a:solidFill>
          <a:ln w="9360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1513" y="139700"/>
            <a:ext cx="7789862" cy="186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13" y="1906588"/>
            <a:ext cx="7789862" cy="450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3077" name="AutoShape 4"/>
          <p:cNvSpPr>
            <a:spLocks noChangeArrowheads="1"/>
          </p:cNvSpPr>
          <p:nvPr/>
        </p:nvSpPr>
        <p:spPr bwMode="auto">
          <a:xfrm>
            <a:off x="0" y="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078" name="AutoShape 5"/>
          <p:cNvSpPr>
            <a:spLocks noChangeArrowheads="1"/>
          </p:cNvSpPr>
          <p:nvPr/>
        </p:nvSpPr>
        <p:spPr bwMode="auto">
          <a:xfrm>
            <a:off x="0" y="2160588"/>
            <a:ext cx="165100" cy="833437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079" name="AutoShape 6"/>
          <p:cNvSpPr>
            <a:spLocks noChangeArrowheads="1"/>
          </p:cNvSpPr>
          <p:nvPr/>
        </p:nvSpPr>
        <p:spPr bwMode="auto">
          <a:xfrm>
            <a:off x="0" y="106045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/>
          <p:cNvSpPr>
            <a:spLocks noChangeArrowheads="1"/>
          </p:cNvSpPr>
          <p:nvPr/>
        </p:nvSpPr>
        <p:spPr bwMode="auto">
          <a:xfrm>
            <a:off x="366713" y="1717675"/>
            <a:ext cx="8775700" cy="5140325"/>
          </a:xfrm>
          <a:prstGeom prst="roundRect">
            <a:avLst>
              <a:gd name="adj" fmla="val 28"/>
            </a:avLst>
          </a:prstGeom>
          <a:solidFill>
            <a:srgbClr val="DDDDDD"/>
          </a:solidFill>
          <a:ln w="9360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1513" y="139700"/>
            <a:ext cx="7791450" cy="186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13" y="1906588"/>
            <a:ext cx="7791450" cy="450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4101" name="AutoShape 4"/>
          <p:cNvSpPr>
            <a:spLocks noChangeArrowheads="1"/>
          </p:cNvSpPr>
          <p:nvPr/>
        </p:nvSpPr>
        <p:spPr bwMode="auto">
          <a:xfrm>
            <a:off x="0" y="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4102" name="AutoShape 5"/>
          <p:cNvSpPr>
            <a:spLocks noChangeArrowheads="1"/>
          </p:cNvSpPr>
          <p:nvPr/>
        </p:nvSpPr>
        <p:spPr bwMode="auto">
          <a:xfrm>
            <a:off x="0" y="2160588"/>
            <a:ext cx="165100" cy="833437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4103" name="AutoShape 6"/>
          <p:cNvSpPr>
            <a:spLocks noChangeArrowheads="1"/>
          </p:cNvSpPr>
          <p:nvPr/>
        </p:nvSpPr>
        <p:spPr bwMode="auto">
          <a:xfrm>
            <a:off x="0" y="106045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1"/>
          <p:cNvSpPr>
            <a:spLocks noChangeArrowheads="1"/>
          </p:cNvSpPr>
          <p:nvPr/>
        </p:nvSpPr>
        <p:spPr bwMode="auto">
          <a:xfrm>
            <a:off x="366713" y="1717675"/>
            <a:ext cx="8775700" cy="5140325"/>
          </a:xfrm>
          <a:prstGeom prst="roundRect">
            <a:avLst>
              <a:gd name="adj" fmla="val 28"/>
            </a:avLst>
          </a:prstGeom>
          <a:solidFill>
            <a:srgbClr val="DDDDDD"/>
          </a:solidFill>
          <a:ln w="9360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1513" y="139700"/>
            <a:ext cx="7791450" cy="186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13" y="1906588"/>
            <a:ext cx="7791450" cy="450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5125" name="AutoShape 4"/>
          <p:cNvSpPr>
            <a:spLocks noChangeArrowheads="1"/>
          </p:cNvSpPr>
          <p:nvPr/>
        </p:nvSpPr>
        <p:spPr bwMode="auto">
          <a:xfrm>
            <a:off x="0" y="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5126" name="AutoShape 5"/>
          <p:cNvSpPr>
            <a:spLocks noChangeArrowheads="1"/>
          </p:cNvSpPr>
          <p:nvPr/>
        </p:nvSpPr>
        <p:spPr bwMode="auto">
          <a:xfrm>
            <a:off x="0" y="2160588"/>
            <a:ext cx="165100" cy="833437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5127" name="AutoShape 6"/>
          <p:cNvSpPr>
            <a:spLocks noChangeArrowheads="1"/>
          </p:cNvSpPr>
          <p:nvPr/>
        </p:nvSpPr>
        <p:spPr bwMode="auto">
          <a:xfrm>
            <a:off x="0" y="106045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2.wdp"/><Relationship Id="rId5" Type="http://schemas.openxmlformats.org/officeDocument/2006/relationships/image" Target="../media/image23.jpe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3.wdp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33375"/>
            <a:ext cx="8208963" cy="3311525"/>
          </a:xfrm>
        </p:spPr>
        <p:txBody>
          <a:bodyPr lIns="90000" tIns="46800" rIns="90000" bIns="46800"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i="1" dirty="0" smtClean="0">
                <a:solidFill>
                  <a:srgbClr val="CC0000"/>
                </a:solidFill>
              </a:rPr>
              <a:t>Министерство образования</a:t>
            </a:r>
            <a:r>
              <a:rPr lang="ru-RU" sz="4000" i="1" dirty="0" smtClean="0">
                <a:solidFill>
                  <a:srgbClr val="CC0000"/>
                </a:solidFill>
              </a:rPr>
              <a:t> РМ</a:t>
            </a:r>
            <a:br>
              <a:rPr lang="ru-RU" sz="4000" i="1" dirty="0" smtClean="0">
                <a:solidFill>
                  <a:srgbClr val="CC0000"/>
                </a:solidFill>
              </a:rPr>
            </a:br>
            <a:r>
              <a:rPr lang="ru-RU" altLang="ru-RU" sz="4000" i="1" dirty="0" smtClean="0">
                <a:solidFill>
                  <a:srgbClr val="CC0000"/>
                </a:solidFill>
              </a:rPr>
              <a:t>Портфолио</a:t>
            </a:r>
            <a:r>
              <a:rPr lang="ru-RU" altLang="ru-RU" sz="3200" i="1" dirty="0" smtClean="0">
                <a:solidFill>
                  <a:srgbClr val="000099"/>
                </a:solidFill>
              </a:rPr>
              <a:t> </a:t>
            </a:r>
            <a:r>
              <a:rPr lang="ru-RU" altLang="ru-RU" sz="2800" i="1" dirty="0" smtClean="0">
                <a:solidFill>
                  <a:srgbClr val="000099"/>
                </a:solidFill>
              </a:rPr>
              <a:t/>
            </a:r>
            <a:br>
              <a:rPr lang="ru-RU" altLang="ru-RU" sz="2800" i="1" dirty="0" smtClean="0">
                <a:solidFill>
                  <a:srgbClr val="000099"/>
                </a:solidFill>
              </a:rPr>
            </a:br>
            <a:r>
              <a:rPr lang="ru-RU" altLang="ru-RU" sz="2800" i="1" dirty="0" err="1" smtClean="0">
                <a:solidFill>
                  <a:srgbClr val="22228B"/>
                </a:solidFill>
              </a:rPr>
              <a:t>Ермошиной</a:t>
            </a:r>
            <a:r>
              <a:rPr lang="ru-RU" altLang="ru-RU" sz="2800" i="1" dirty="0" smtClean="0">
                <a:solidFill>
                  <a:srgbClr val="22228B"/>
                </a:solidFill>
              </a:rPr>
              <a:t> Ирины Валерьевны</a:t>
            </a:r>
            <a:r>
              <a:rPr lang="ru-RU" altLang="ru-RU" sz="2800" i="1" dirty="0" smtClean="0">
                <a:solidFill>
                  <a:srgbClr val="000099"/>
                </a:solidFill>
              </a:rPr>
              <a:t/>
            </a:r>
            <a:br>
              <a:rPr lang="ru-RU" altLang="ru-RU" sz="2800" i="1" dirty="0" smtClean="0">
                <a:solidFill>
                  <a:srgbClr val="000099"/>
                </a:solidFill>
              </a:rPr>
            </a:br>
            <a:r>
              <a:rPr lang="ru-RU" altLang="ru-RU" sz="2800" i="1" dirty="0" smtClean="0">
                <a:solidFill>
                  <a:srgbClr val="000099"/>
                </a:solidFill>
              </a:rPr>
              <a:t>учителя МОУ «Средняя общеобразовательная школа с углубленным изучением отдельных предметов № 24» </a:t>
            </a:r>
            <a:r>
              <a:rPr lang="ru-RU" altLang="ru-RU" sz="2800" i="1" dirty="0" err="1" smtClean="0">
                <a:solidFill>
                  <a:srgbClr val="000099"/>
                </a:solidFill>
              </a:rPr>
              <a:t>г.о.Саранск</a:t>
            </a:r>
            <a:r>
              <a:rPr lang="ru-RU" altLang="ru-RU" sz="2800" i="1" dirty="0" smtClean="0">
                <a:solidFill>
                  <a:srgbClr val="000099"/>
                </a:solidFill>
              </a:rPr>
              <a:t/>
            </a:r>
            <a:br>
              <a:rPr lang="ru-RU" altLang="ru-RU" sz="2800" i="1" dirty="0" smtClean="0">
                <a:solidFill>
                  <a:srgbClr val="000099"/>
                </a:solidFill>
              </a:rPr>
            </a:br>
            <a:endParaRPr lang="ru-RU" sz="2800" i="1" dirty="0" smtClean="0">
              <a:solidFill>
                <a:srgbClr val="000099"/>
              </a:solidFill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539750" y="2636838"/>
            <a:ext cx="8459788" cy="4321175"/>
          </a:xfrm>
        </p:spPr>
        <p:txBody>
          <a:bodyPr lIns="90000" tIns="46800" rIns="90000" bIns="46800"/>
          <a:lstStyle/>
          <a:p>
            <a:pPr marL="0" indent="0" algn="ctr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b="1" dirty="0" smtClean="0">
              <a:solidFill>
                <a:srgbClr val="B80047"/>
              </a:solidFill>
              <a:latin typeface="Times New Roman" pitchFamily="18" charset="0"/>
            </a:endParaRPr>
          </a:p>
          <a:p>
            <a:pPr marL="0" indent="0" algn="ctr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b="1" dirty="0" smtClean="0">
              <a:solidFill>
                <a:srgbClr val="B80047"/>
              </a:solidFill>
              <a:latin typeface="Times New Roman" pitchFamily="18" charset="0"/>
            </a:endParaRPr>
          </a:p>
          <a:p>
            <a:pPr marL="0" indent="0" algn="ctr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b="1" dirty="0" smtClean="0">
              <a:solidFill>
                <a:srgbClr val="B80047"/>
              </a:solidFill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 smtClean="0">
                <a:solidFill>
                  <a:srgbClr val="B80047"/>
                </a:solidFill>
                <a:latin typeface="Times New Roman" pitchFamily="18" charset="0"/>
              </a:rPr>
              <a:t>Дата рождения: 11.12.1984</a:t>
            </a: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 smtClean="0">
                <a:solidFill>
                  <a:srgbClr val="B80047"/>
                </a:solidFill>
                <a:latin typeface="Times New Roman" pitchFamily="18" charset="0"/>
              </a:rPr>
              <a:t>Профессиональное образование: 1)математик, системный программист, МГУ </a:t>
            </a:r>
            <a:r>
              <a:rPr lang="ru-RU" altLang="ru-RU" sz="2000" b="1" dirty="0" err="1" smtClean="0">
                <a:solidFill>
                  <a:srgbClr val="B80047"/>
                </a:solidFill>
                <a:latin typeface="Times New Roman" pitchFamily="18" charset="0"/>
              </a:rPr>
              <a:t>им.Н.П.Огарева</a:t>
            </a:r>
            <a:r>
              <a:rPr lang="ru-RU" altLang="ru-RU" sz="2000" b="1" dirty="0" smtClean="0">
                <a:solidFill>
                  <a:srgbClr val="B80047"/>
                </a:solidFill>
                <a:latin typeface="Times New Roman" pitchFamily="18" charset="0"/>
              </a:rPr>
              <a:t>  № диплома</a:t>
            </a:r>
            <a:r>
              <a:rPr lang="en-US" altLang="ru-RU" sz="2000" b="1" dirty="0" smtClean="0">
                <a:solidFill>
                  <a:srgbClr val="B80047"/>
                </a:solidFill>
                <a:latin typeface="Times New Roman" pitchFamily="18" charset="0"/>
              </a:rPr>
              <a:t> ABC 0665030</a:t>
            </a:r>
            <a:r>
              <a:rPr lang="ru-RU" altLang="ru-RU" sz="2000" b="1" dirty="0" smtClean="0">
                <a:solidFill>
                  <a:srgbClr val="B80047"/>
                </a:solidFill>
                <a:latin typeface="Times New Roman" pitchFamily="18" charset="0"/>
              </a:rPr>
              <a:t>, дата выдачи 27.06.1997,регистрационный номер 61.</a:t>
            </a: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 smtClean="0">
                <a:solidFill>
                  <a:srgbClr val="B80047"/>
                </a:solidFill>
                <a:latin typeface="Times New Roman" pitchFamily="18" charset="0"/>
              </a:rPr>
              <a:t>2)магистр, по направлению подготовки педагогическое образование, ФГБОУВО «МГПИ </a:t>
            </a:r>
            <a:r>
              <a:rPr lang="ru-RU" altLang="ru-RU" sz="2000" b="1" dirty="0" err="1" smtClean="0">
                <a:solidFill>
                  <a:srgbClr val="B80047"/>
                </a:solidFill>
                <a:latin typeface="Times New Roman" pitchFamily="18" charset="0"/>
              </a:rPr>
              <a:t>им.М.Е</a:t>
            </a:r>
            <a:r>
              <a:rPr lang="ru-RU" altLang="ru-RU" sz="2000" b="1" dirty="0" smtClean="0">
                <a:solidFill>
                  <a:srgbClr val="B80047"/>
                </a:solidFill>
                <a:latin typeface="Times New Roman" pitchFamily="18" charset="0"/>
              </a:rPr>
              <a:t>. </a:t>
            </a:r>
            <a:r>
              <a:rPr lang="ru-RU" altLang="ru-RU" sz="2000" b="1" dirty="0" err="1" smtClean="0">
                <a:solidFill>
                  <a:srgbClr val="B80047"/>
                </a:solidFill>
                <a:latin typeface="Times New Roman" pitchFamily="18" charset="0"/>
              </a:rPr>
              <a:t>Евсевьева</a:t>
            </a:r>
            <a:r>
              <a:rPr lang="ru-RU" altLang="ru-RU" sz="2000" b="1" dirty="0" smtClean="0">
                <a:solidFill>
                  <a:srgbClr val="B80047"/>
                </a:solidFill>
                <a:latin typeface="Times New Roman" pitchFamily="18" charset="0"/>
              </a:rPr>
              <a:t>» №513, дата выдачи 4.07.2017</a:t>
            </a: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 smtClean="0">
                <a:solidFill>
                  <a:srgbClr val="B80047"/>
                </a:solidFill>
                <a:latin typeface="Times New Roman" pitchFamily="18" charset="0"/>
              </a:rPr>
              <a:t>Стаж педагогической работы (по специальности): 9 лет</a:t>
            </a: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 smtClean="0">
                <a:solidFill>
                  <a:srgbClr val="B80047"/>
                </a:solidFill>
                <a:latin typeface="Times New Roman" pitchFamily="18" charset="0"/>
              </a:rPr>
              <a:t>Общий трудовой стаж: 14 лет</a:t>
            </a: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 smtClean="0">
                <a:solidFill>
                  <a:srgbClr val="B80047"/>
                </a:solidFill>
                <a:latin typeface="Times New Roman" pitchFamily="18" charset="0"/>
              </a:rPr>
              <a:t>Наличие квалификационной категории:</a:t>
            </a:r>
            <a:r>
              <a:rPr lang="en-US" altLang="ru-RU" sz="2000" b="1" dirty="0" smtClean="0">
                <a:solidFill>
                  <a:srgbClr val="B80047"/>
                </a:solidFill>
                <a:latin typeface="Times New Roman" pitchFamily="18" charset="0"/>
              </a:rPr>
              <a:t> </a:t>
            </a:r>
            <a:r>
              <a:rPr lang="ru-RU" altLang="ru-RU" sz="2000" b="1" dirty="0" smtClean="0">
                <a:solidFill>
                  <a:srgbClr val="B80047"/>
                </a:solidFill>
                <a:latin typeface="Times New Roman" pitchFamily="18" charset="0"/>
              </a:rPr>
              <a:t>первая</a:t>
            </a: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 smtClean="0">
                <a:solidFill>
                  <a:srgbClr val="B80047"/>
                </a:solidFill>
                <a:latin typeface="Times New Roman" pitchFamily="18" charset="0"/>
              </a:rPr>
              <a:t>Дата последней аттестации: приказ N596 от 20.05.2016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dirty="0" smtClean="0">
                <a:solidFill>
                  <a:srgbClr val="C00000"/>
                </a:solidFill>
              </a:rPr>
              <a:t>Участие в инновационной (экспериментальной) деятельности</a:t>
            </a:r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2480" y="1484784"/>
            <a:ext cx="3665264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53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20725" y="-7938"/>
            <a:ext cx="7750175" cy="1492251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Позитивные результаты внеурочной деятельности обучающихся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предметам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1773238"/>
            <a:ext cx="7799387" cy="4865687"/>
          </a:xfrm>
        </p:spPr>
        <p:txBody>
          <a:bodyPr/>
          <a:lstStyle/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Дистанционные мероприятия в сети «Интернет» </a:t>
            </a:r>
          </a:p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 smtClean="0">
                <a:solidFill>
                  <a:srgbClr val="280099"/>
                </a:solidFill>
                <a:latin typeface="Times New Roman" pitchFamily="18" charset="0"/>
                <a:cs typeface="Times New Roman" pitchFamily="18" charset="0"/>
              </a:rPr>
              <a:t>Победы и призовые места — </a:t>
            </a:r>
            <a:r>
              <a:rPr lang="ru-RU" altLang="ru-RU" sz="2800" b="1" dirty="0">
                <a:solidFill>
                  <a:srgbClr val="280099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altLang="ru-RU" sz="2800" b="1" dirty="0" smtClean="0">
              <a:solidFill>
                <a:srgbClr val="28009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уровень:</a:t>
            </a:r>
          </a:p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 smtClean="0">
                <a:solidFill>
                  <a:srgbClr val="280099"/>
                </a:solidFill>
                <a:latin typeface="Times New Roman" pitchFamily="18" charset="0"/>
                <a:cs typeface="Times New Roman" pitchFamily="18" charset="0"/>
              </a:rPr>
              <a:t>Победы и призовые места — 2</a:t>
            </a:r>
          </a:p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b="1" dirty="0" smtClean="0">
              <a:solidFill>
                <a:srgbClr val="28009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Республиканский уровень:</a:t>
            </a:r>
          </a:p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 smtClean="0">
                <a:solidFill>
                  <a:srgbClr val="280099"/>
                </a:solidFill>
                <a:latin typeface="Times New Roman" pitchFamily="18" charset="0"/>
                <a:cs typeface="Times New Roman" pitchFamily="18" charset="0"/>
              </a:rPr>
              <a:t>Победы и призовые места — 2</a:t>
            </a:r>
          </a:p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b="1" dirty="0" smtClean="0">
              <a:solidFill>
                <a:srgbClr val="28009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Российский уровень</a:t>
            </a:r>
          </a:p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 smtClean="0">
                <a:solidFill>
                  <a:srgbClr val="280099"/>
                </a:solidFill>
                <a:latin typeface="Times New Roman" pitchFamily="18" charset="0"/>
                <a:cs typeface="Times New Roman" pitchFamily="18" charset="0"/>
              </a:rPr>
              <a:t>Победы и призовые места — 4</a:t>
            </a:r>
          </a:p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400" b="1" dirty="0" smtClean="0">
              <a:solidFill>
                <a:srgbClr val="28009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400" b="1" dirty="0" smtClean="0">
              <a:solidFill>
                <a:srgbClr val="28009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400" b="1" dirty="0" smtClean="0">
              <a:solidFill>
                <a:srgbClr val="28009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400" i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20725" y="-7938"/>
            <a:ext cx="7750175" cy="1492251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Позитивные результаты внеурочной деятельности обучающихся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предметам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1844675"/>
            <a:ext cx="7799387" cy="4794250"/>
          </a:xfrm>
        </p:spPr>
        <p:txBody>
          <a:bodyPr/>
          <a:lstStyle/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400" i="1" dirty="0" smtClean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1356256"/>
            <a:ext cx="3856285" cy="53131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356255"/>
            <a:ext cx="3960440" cy="5378997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0"/>
            <a:ext cx="7750175" cy="1412875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Позитивные результаты внеурочной деятельности обучающихся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предметам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27063" y="1268413"/>
            <a:ext cx="7799387" cy="5265737"/>
          </a:xfrm>
        </p:spPr>
        <p:txBody>
          <a:bodyPr/>
          <a:lstStyle/>
          <a:p>
            <a:pPr algn="ctr"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smtClean="0"/>
              <a:t> </a:t>
            </a:r>
            <a:r>
              <a:rPr lang="ru-RU" altLang="ru-RU" sz="28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Дистанционные мероприятия в сети «Интернет»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2132551"/>
            <a:ext cx="3240360" cy="45936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2115431"/>
            <a:ext cx="3287871" cy="457788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0"/>
            <a:ext cx="7750175" cy="1412875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Позитивные результаты внеурочной деятельности обучающихся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предметам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27063" y="1268413"/>
            <a:ext cx="7799387" cy="5265737"/>
          </a:xfrm>
        </p:spPr>
        <p:txBody>
          <a:bodyPr/>
          <a:lstStyle/>
          <a:p>
            <a:pPr algn="ctr"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smtClean="0"/>
              <a:t> </a:t>
            </a:r>
            <a:r>
              <a:rPr lang="ru-RU" altLang="ru-RU" sz="28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Дистанционные мероприятия в сети «Интернет»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2060849"/>
            <a:ext cx="3274601" cy="45692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128" y="2060849"/>
            <a:ext cx="3139737" cy="446449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1678940"/>
            <a:ext cx="3566160" cy="511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1417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0"/>
            <a:ext cx="7750175" cy="1412875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Позитивные результаты внеурочной деятельности обучающихся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предметам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1268413"/>
            <a:ext cx="7799387" cy="5154612"/>
          </a:xfrm>
        </p:spPr>
        <p:txBody>
          <a:bodyPr/>
          <a:lstStyle/>
          <a:p>
            <a:pPr algn="ctr"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smtClean="0"/>
              <a:t> </a:t>
            </a:r>
            <a:r>
              <a:rPr lang="ru-RU" altLang="ru-RU" sz="28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568" y="1844823"/>
            <a:ext cx="3456384" cy="48899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9992" y="1844824"/>
            <a:ext cx="3672408" cy="497041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0"/>
            <a:ext cx="7750175" cy="1412875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Позитивные результаты внеурочной деятельности обучающихся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предметам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1268413"/>
            <a:ext cx="7799387" cy="5154612"/>
          </a:xfrm>
        </p:spPr>
        <p:txBody>
          <a:bodyPr/>
          <a:lstStyle/>
          <a:p>
            <a:pPr algn="ctr"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smtClean="0"/>
              <a:t> </a:t>
            </a:r>
            <a:r>
              <a:rPr lang="ru-RU" altLang="ru-RU" sz="28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Республиканский уровень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8024" y="1722221"/>
            <a:ext cx="3425577" cy="50127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3611"/>
          <a:stretch/>
        </p:blipFill>
        <p:spPr>
          <a:xfrm>
            <a:off x="971600" y="1720096"/>
            <a:ext cx="3214588" cy="5022577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-22225"/>
            <a:ext cx="7750175" cy="1412875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Позитивные результаты внеурочной деятельности обучающихся</a:t>
            </a:r>
            <a:b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предметам</a:t>
            </a: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971550" y="1268413"/>
            <a:ext cx="6769100" cy="3600450"/>
          </a:xfrm>
        </p:spPr>
        <p:txBody>
          <a:bodyPr/>
          <a:lstStyle/>
          <a:p>
            <a:pPr algn="ctr"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smtClean="0"/>
              <a:t> </a:t>
            </a:r>
            <a:r>
              <a:rPr lang="ru-RU" altLang="ru-RU" sz="28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Российский уровень</a:t>
            </a:r>
          </a:p>
        </p:txBody>
      </p:sp>
      <p:pic>
        <p:nvPicPr>
          <p:cNvPr id="32772" name="Picture 7" descr="C:\Users\учитель\Downloads\Саммат Макаркин Артур призер отборочного тура_page-000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5350" y="1678077"/>
            <a:ext cx="3971106" cy="5142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8" descr="C:\Users\учитель\Downloads\Саммат Кирюхина Алина призер отборочного тура_page-000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698045"/>
            <a:ext cx="3946525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16833" y="1774033"/>
            <a:ext cx="2531761" cy="380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4953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-22225"/>
            <a:ext cx="7750175" cy="1412875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Позитивные результаты внеурочной деятельности обучающихся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предметам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971550" y="1268413"/>
            <a:ext cx="6769100" cy="3600450"/>
          </a:xfrm>
        </p:spPr>
        <p:txBody>
          <a:bodyPr/>
          <a:lstStyle/>
          <a:p>
            <a:pPr algn="ctr"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smtClean="0"/>
              <a:t> </a:t>
            </a:r>
            <a:r>
              <a:rPr lang="ru-RU" altLang="ru-RU" sz="28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Российский уровень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657872" y="1844824"/>
            <a:ext cx="3474730" cy="471974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20725" y="139700"/>
            <a:ext cx="7750175" cy="696913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Наличие публикаций, включая </a:t>
            </a:r>
            <a:br>
              <a:rPr lang="ru-RU" alt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интернет-публикации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908050"/>
            <a:ext cx="7799388" cy="5514975"/>
          </a:xfrm>
        </p:spPr>
        <p:txBody>
          <a:bodyPr/>
          <a:lstStyle/>
          <a:p>
            <a:pPr algn="ctr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b="1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926450"/>
            <a:ext cx="3816424" cy="593155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671513" y="0"/>
            <a:ext cx="7789862" cy="1196975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освоения обучающимися образовательных программ  по итогам мониторингов, проводимых организацией</a:t>
            </a:r>
          </a:p>
        </p:txBody>
      </p:sp>
      <p:sp>
        <p:nvSpPr>
          <p:cNvPr id="8195" name="Объект 2"/>
          <p:cNvSpPr>
            <a:spLocks noGrp="1"/>
          </p:cNvSpPr>
          <p:nvPr>
            <p:ph idx="1"/>
          </p:nvPr>
        </p:nvSpPr>
        <p:spPr>
          <a:xfrm>
            <a:off x="684213" y="1125538"/>
            <a:ext cx="7789862" cy="5287962"/>
          </a:xfrm>
        </p:spPr>
        <p:txBody>
          <a:bodyPr/>
          <a:lstStyle/>
          <a:p>
            <a:pPr algn="ctr"/>
            <a:endParaRPr lang="ru-RU" altLang="ru-RU" sz="2800" b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8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55777" y="1268760"/>
            <a:ext cx="4608512" cy="53505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19175" y="404813"/>
            <a:ext cx="7750175" cy="696912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Наличие публикаций</a:t>
            </a:r>
            <a:br>
              <a:rPr lang="ru-RU" alt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8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TextBox 1"/>
          <p:cNvSpPr txBox="1">
            <a:spLocks noChangeArrowheads="1"/>
          </p:cNvSpPr>
          <p:nvPr/>
        </p:nvSpPr>
        <p:spPr bwMode="auto">
          <a:xfrm>
            <a:off x="2471738" y="984250"/>
            <a:ext cx="4968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Международный уровень</a:t>
            </a:r>
            <a:endParaRPr lang="ru-RU" altLang="ru-RU" sz="2400" b="1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476534"/>
            <a:ext cx="4067743" cy="52299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1446213"/>
            <a:ext cx="4329686" cy="5063395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 bwMode="auto">
          <a:xfrm>
            <a:off x="4932040" y="3645024"/>
            <a:ext cx="936104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6253159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988" y="0"/>
            <a:ext cx="7615237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1268760"/>
            <a:ext cx="3866266" cy="5464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569325" cy="1268413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Выступления на научно-практических конференциях, педагогических чтениях, семинарах, секциях, методических объединениях </a:t>
            </a:r>
            <a:endParaRPr lang="ru-RU" altLang="ru-RU" sz="2800" i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196975"/>
            <a:ext cx="8569325" cy="5224463"/>
          </a:xfrm>
        </p:spPr>
        <p:txBody>
          <a:bodyPr/>
          <a:lstStyle/>
          <a:p>
            <a:pPr marL="677863" indent="-677863" algn="ctr" eaLnBrk="1"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ru-RU" altLang="ru-RU" sz="2800" b="1" smtClean="0">
                <a:solidFill>
                  <a:srgbClr val="280099"/>
                </a:solidFill>
                <a:latin typeface="Times New Roman" pitchFamily="18" charset="0"/>
                <a:cs typeface="Times New Roman" pitchFamily="18" charset="0"/>
              </a:rPr>
              <a:t>Образовательная организация</a:t>
            </a:r>
          </a:p>
          <a:p>
            <a:pPr marL="677863" indent="-677863" algn="ctr" eaLnBrk="1"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endParaRPr lang="ru-RU" altLang="ru-RU" sz="3600" b="1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1677792"/>
            <a:ext cx="3664454" cy="514908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569325" cy="1268413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Выступления на научно-практических конференциях, педагогических чтениях, семинарах, секциях, методических объединениях </a:t>
            </a:r>
            <a:endParaRPr lang="ru-RU" altLang="ru-RU" sz="2800" i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196975"/>
            <a:ext cx="8569325" cy="5224463"/>
          </a:xfrm>
        </p:spPr>
        <p:txBody>
          <a:bodyPr/>
          <a:lstStyle/>
          <a:p>
            <a:pPr marL="677863" indent="-677863" algn="ctr" eaLnBrk="1"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ru-RU" altLang="ru-RU" sz="2800" b="1" smtClean="0">
                <a:solidFill>
                  <a:srgbClr val="22228B"/>
                </a:solidFill>
                <a:latin typeface="Times New Roman" pitchFamily="18" charset="0"/>
                <a:cs typeface="Times New Roman" pitchFamily="18" charset="0"/>
              </a:rPr>
              <a:t>Республиканский</a:t>
            </a:r>
            <a:r>
              <a:rPr lang="ru-RU" altLang="ru-RU" b="1" smtClean="0">
                <a:solidFill>
                  <a:srgbClr val="22228B"/>
                </a:solidFill>
                <a:latin typeface="Times New Roman" pitchFamily="18" charset="0"/>
                <a:cs typeface="Times New Roman" pitchFamily="18" charset="0"/>
              </a:rPr>
              <a:t> уровень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1717900"/>
            <a:ext cx="3537156" cy="499608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128713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Проведение открытых уроков,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мастер-классов, мероприятий</a:t>
            </a:r>
          </a:p>
        </p:txBody>
      </p:sp>
      <p:sp>
        <p:nvSpPr>
          <p:cNvPr id="41987" name="Объект 2"/>
          <p:cNvSpPr>
            <a:spLocks noGrp="1"/>
          </p:cNvSpPr>
          <p:nvPr>
            <p:ph idx="1"/>
          </p:nvPr>
        </p:nvSpPr>
        <p:spPr>
          <a:xfrm>
            <a:off x="674688" y="1125538"/>
            <a:ext cx="7789862" cy="5143500"/>
          </a:xfrm>
        </p:spPr>
        <p:txBody>
          <a:bodyPr/>
          <a:lstStyle/>
          <a:p>
            <a:pPr marL="677863" indent="-677863" algn="ctr" eaLnBrk="1"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ru-RU" altLang="ru-RU" sz="2800" b="1" smtClean="0">
                <a:solidFill>
                  <a:srgbClr val="280099"/>
                </a:solidFill>
                <a:latin typeface="Times New Roman" pitchFamily="18" charset="0"/>
                <a:cs typeface="Times New Roman" pitchFamily="18" charset="0"/>
              </a:rPr>
              <a:t>Образовательная организация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1545957"/>
            <a:ext cx="3799236" cy="5204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71513" y="139700"/>
            <a:ext cx="7789862" cy="912813"/>
          </a:xfrm>
        </p:spPr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Экспертная деятельность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928504"/>
            <a:ext cx="4320480" cy="5758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 noChangeArrowheads="1"/>
          </p:cNvSpPr>
          <p:nvPr>
            <p:ph type="title" idx="4294967295"/>
          </p:nvPr>
        </p:nvSpPr>
        <p:spPr>
          <a:xfrm>
            <a:off x="671513" y="115888"/>
            <a:ext cx="7789862" cy="912812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Общественно-педагогическая активность педагога: участие в работе педагогических сообществ, комиссий, жюри конкурсов</a:t>
            </a:r>
          </a:p>
        </p:txBody>
      </p:sp>
      <p:sp>
        <p:nvSpPr>
          <p:cNvPr id="28675" name="Объект 2"/>
          <p:cNvSpPr>
            <a:spLocks noGrp="1" noChangeArrowheads="1"/>
          </p:cNvSpPr>
          <p:nvPr>
            <p:ph idx="4294967295"/>
          </p:nvPr>
        </p:nvSpPr>
        <p:spPr>
          <a:xfrm>
            <a:off x="395288" y="1196975"/>
            <a:ext cx="8497887" cy="863600"/>
          </a:xfrm>
        </p:spPr>
        <p:txBody>
          <a:bodyPr/>
          <a:lstStyle/>
          <a:p>
            <a:pPr marL="677863" indent="-677863" algn="ctr" eaLnBrk="1"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ru-RU" altLang="ru-RU" sz="2800" b="1" smtClean="0">
                <a:solidFill>
                  <a:srgbClr val="280099"/>
                </a:solidFill>
                <a:latin typeface="Times New Roman" pitchFamily="18" charset="0"/>
                <a:cs typeface="Times New Roman" pitchFamily="18" charset="0"/>
              </a:rPr>
              <a:t>Член педагогических Интернет-сообществ</a:t>
            </a:r>
            <a:endParaRPr lang="ru-RU" altLang="ru-RU" sz="2800" b="1" smtClean="0">
              <a:solidFill>
                <a:srgbClr val="B8004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77863" indent="-677863"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endParaRPr lang="ru-RU" altLang="ru-RU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7" y="1825248"/>
            <a:ext cx="8065947" cy="477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7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 noChangeArrowheads="1"/>
          </p:cNvSpPr>
          <p:nvPr>
            <p:ph type="title"/>
          </p:nvPr>
        </p:nvSpPr>
        <p:spPr>
          <a:xfrm>
            <a:off x="971550" y="-242888"/>
            <a:ext cx="7789863" cy="1868488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Общественно-педагогическая активность педагога: участие в работе педагогических сообществ, комиссий, жюри конкурсов</a:t>
            </a:r>
            <a:endParaRPr lang="en-US" altLang="en-US" sz="2800" smtClean="0"/>
          </a:p>
        </p:txBody>
      </p:sp>
      <p:sp>
        <p:nvSpPr>
          <p:cNvPr id="29699" name="TextBox 3"/>
          <p:cNvSpPr txBox="1">
            <a:spLocks noChangeArrowheads="1"/>
          </p:cNvSpPr>
          <p:nvPr/>
        </p:nvSpPr>
        <p:spPr bwMode="auto">
          <a:xfrm>
            <a:off x="2627313" y="1196975"/>
            <a:ext cx="45767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77863" indent="-677863"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2800" b="1" dirty="0" smtClean="0">
                <a:solidFill>
                  <a:srgbClr val="280099"/>
                </a:solidFill>
                <a:latin typeface="Times New Roman" pitchFamily="18" charset="0"/>
                <a:cs typeface="Times New Roman" pitchFamily="18" charset="0"/>
              </a:rPr>
              <a:t>Республиканский </a:t>
            </a:r>
            <a:r>
              <a:rPr lang="ru-RU" altLang="ru-RU" sz="2800" b="1" dirty="0">
                <a:solidFill>
                  <a:srgbClr val="280099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  <a:endParaRPr lang="ru-RU" altLang="ru-RU" sz="2800" b="1" dirty="0">
              <a:solidFill>
                <a:srgbClr val="B8004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2243" y="1923168"/>
            <a:ext cx="6726902" cy="472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43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 noChangeArrowheads="1"/>
          </p:cNvSpPr>
          <p:nvPr>
            <p:ph type="title"/>
          </p:nvPr>
        </p:nvSpPr>
        <p:spPr>
          <a:xfrm>
            <a:off x="971550" y="-242888"/>
            <a:ext cx="7789863" cy="1868488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Общественно-педагогическая активность педагога: участие в работе педагогических сообществ, комиссий, жюри конкурсов</a:t>
            </a:r>
            <a:endParaRPr lang="en-US" altLang="en-US" sz="280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800" y="1268760"/>
            <a:ext cx="3767077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74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71513" y="139700"/>
            <a:ext cx="7789862" cy="912813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Общественно-педагогическая активность педагога: участие в работе педагогических сообществ, комиссий, жюри конкурсов</a:t>
            </a:r>
          </a:p>
        </p:txBody>
      </p:sp>
      <p:sp>
        <p:nvSpPr>
          <p:cNvPr id="47107" name="Объект 2"/>
          <p:cNvSpPr>
            <a:spLocks noGrp="1"/>
          </p:cNvSpPr>
          <p:nvPr>
            <p:ph idx="4294967295"/>
          </p:nvPr>
        </p:nvSpPr>
        <p:spPr>
          <a:xfrm>
            <a:off x="395288" y="1196975"/>
            <a:ext cx="8497887" cy="863600"/>
          </a:xfrm>
        </p:spPr>
        <p:txBody>
          <a:bodyPr/>
          <a:lstStyle/>
          <a:p>
            <a:pPr marL="677863" indent="-677863" algn="ctr" eaLnBrk="1"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ru-RU" altLang="ru-RU" sz="2800" b="1" smtClean="0">
                <a:solidFill>
                  <a:srgbClr val="280099"/>
                </a:solidFill>
                <a:latin typeface="Times New Roman" pitchFamily="18" charset="0"/>
                <a:cs typeface="Times New Roman" pitchFamily="18" charset="0"/>
              </a:rPr>
              <a:t>Республиканский  уровень</a:t>
            </a:r>
            <a:endParaRPr lang="ru-RU" altLang="ru-RU" sz="2800" b="1" smtClean="0">
              <a:solidFill>
                <a:srgbClr val="B8004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77863" indent="-677863"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endParaRPr lang="ru-RU" altLang="ru-RU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1846652"/>
            <a:ext cx="3411231" cy="48245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1796029"/>
            <a:ext cx="3312368" cy="487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25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684213" y="188913"/>
            <a:ext cx="7991475" cy="1079500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освоения обучающимися образовательных программ по  итогам внешнего  мониторинга  системы образования</a:t>
            </a:r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684213" y="1268413"/>
            <a:ext cx="7789862" cy="5154612"/>
          </a:xfrm>
        </p:spPr>
        <p:txBody>
          <a:bodyPr/>
          <a:lstStyle/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endParaRPr lang="ru-RU" altLang="ru-RU" sz="2400" b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7704" y="1315615"/>
            <a:ext cx="4824536" cy="5441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188913"/>
            <a:ext cx="7797800" cy="792162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Участие педагога в профессиональных конкурсах </a:t>
            </a:r>
            <a:endParaRPr lang="ru-RU" altLang="ru-RU" sz="2800" i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981075"/>
            <a:ext cx="8424863" cy="6696075"/>
          </a:xfrm>
        </p:spPr>
        <p:txBody>
          <a:bodyPr/>
          <a:lstStyle/>
          <a:p>
            <a:pPr marL="677863" indent="-677863" algn="ctr" eaLnBrk="1">
              <a:lnSpc>
                <a:spcPct val="83000"/>
              </a:lnSpc>
              <a:tabLst>
                <a:tab pos="6778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</a:pPr>
            <a:r>
              <a:rPr lang="ru-RU" altLang="ru-RU" sz="2800" b="1" smtClean="0">
                <a:solidFill>
                  <a:srgbClr val="333399"/>
                </a:solidFill>
                <a:latin typeface="Times New Roman" pitchFamily="18" charset="0"/>
              </a:rPr>
              <a:t>Победы и призовые места в конкурсах</a:t>
            </a:r>
          </a:p>
          <a:p>
            <a:pPr marL="677863" indent="-677863" algn="ctr" eaLnBrk="1">
              <a:lnSpc>
                <a:spcPct val="83000"/>
              </a:lnSpc>
              <a:tabLst>
                <a:tab pos="6778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</a:pPr>
            <a:r>
              <a:rPr lang="ru-RU" altLang="ru-RU" sz="2800" b="1" smtClean="0">
                <a:solidFill>
                  <a:srgbClr val="333399"/>
                </a:solidFill>
                <a:latin typeface="Times New Roman" pitchFamily="18" charset="0"/>
              </a:rPr>
              <a:t> на порталах сети Интернет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0864" y="1806704"/>
            <a:ext cx="3355970" cy="475252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188913"/>
            <a:ext cx="7797800" cy="792162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Награды и поощрения </a:t>
            </a:r>
            <a:endParaRPr lang="ru-RU" altLang="ru-RU" sz="2800" i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-107950" y="836613"/>
            <a:ext cx="9072563" cy="6840537"/>
          </a:xfrm>
        </p:spPr>
        <p:txBody>
          <a:bodyPr/>
          <a:lstStyle/>
          <a:p>
            <a:pPr marL="677863" indent="-677863" algn="ctr" eaLnBrk="1">
              <a:lnSpc>
                <a:spcPct val="83000"/>
              </a:lnSpc>
              <a:tabLst>
                <a:tab pos="6778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</a:pPr>
            <a:r>
              <a:rPr lang="ru-RU" altLang="ru-RU" sz="2800" b="1" dirty="0" smtClean="0">
                <a:solidFill>
                  <a:srgbClr val="333399"/>
                </a:solidFill>
                <a:latin typeface="Times New Roman" pitchFamily="18" charset="0"/>
              </a:rPr>
              <a:t>Сеть интернет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1268760"/>
            <a:ext cx="3741420" cy="5334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188913"/>
            <a:ext cx="7797800" cy="792162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Награды и поощрения </a:t>
            </a:r>
            <a:endParaRPr lang="ru-RU" altLang="ru-RU" sz="2800" i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981075"/>
            <a:ext cx="8135937" cy="5688013"/>
          </a:xfrm>
        </p:spPr>
        <p:txBody>
          <a:bodyPr/>
          <a:lstStyle/>
          <a:p>
            <a:pPr marL="677863" indent="-677863" algn="ctr" eaLnBrk="1">
              <a:lnSpc>
                <a:spcPct val="83000"/>
              </a:lnSpc>
              <a:tabLst>
                <a:tab pos="6778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</a:pPr>
            <a:r>
              <a:rPr lang="ru-RU" altLang="ru-RU" sz="2800" b="1" smtClean="0">
                <a:solidFill>
                  <a:srgbClr val="333399"/>
                </a:solidFill>
                <a:latin typeface="Times New Roman" pitchFamily="18" charset="0"/>
              </a:rPr>
              <a:t>Республиканский уровень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1484783"/>
            <a:ext cx="3960440" cy="530615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188913"/>
            <a:ext cx="7797800" cy="792162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Награды и поощрения </a:t>
            </a:r>
            <a:endParaRPr lang="ru-RU" altLang="ru-RU" sz="2800" i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-107950" y="836613"/>
            <a:ext cx="9072563" cy="6840537"/>
          </a:xfrm>
        </p:spPr>
        <p:txBody>
          <a:bodyPr/>
          <a:lstStyle/>
          <a:p>
            <a:pPr marL="677863" indent="-677863" algn="ctr" eaLnBrk="1">
              <a:lnSpc>
                <a:spcPct val="83000"/>
              </a:lnSpc>
              <a:tabLst>
                <a:tab pos="6778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</a:pPr>
            <a:r>
              <a:rPr lang="ru-RU" altLang="ru-RU" sz="2800" b="1" smtClean="0">
                <a:solidFill>
                  <a:srgbClr val="333399"/>
                </a:solidFill>
                <a:latin typeface="Times New Roman" pitchFamily="18" charset="0"/>
              </a:rPr>
              <a:t>Российский уровень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1279520"/>
            <a:ext cx="3888432" cy="549350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smtClean="0">
                <a:solidFill>
                  <a:srgbClr val="C00000"/>
                </a:solidFill>
              </a:rPr>
              <a:t>Участие в инновационной (экспериментальной) деятельности</a:t>
            </a:r>
            <a:endParaRPr lang="ru-RU" smtClean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1529971"/>
            <a:ext cx="3744415" cy="52445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smtClean="0">
                <a:solidFill>
                  <a:srgbClr val="C00000"/>
                </a:solidFill>
              </a:rPr>
              <a:t>Участие в инновационной (экспериментальной) деятельности</a:t>
            </a:r>
            <a:endParaRPr lang="ru-RU" smtClean="0"/>
          </a:p>
        </p:txBody>
      </p:sp>
      <p:pic>
        <p:nvPicPr>
          <p:cNvPr id="122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7088" y="1557338"/>
            <a:ext cx="3744912" cy="5260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560513"/>
            <a:ext cx="3743325" cy="529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smtClean="0">
                <a:solidFill>
                  <a:srgbClr val="C00000"/>
                </a:solidFill>
              </a:rPr>
              <a:t>Участие в инновационной (экспериментальной) деятельности</a:t>
            </a:r>
            <a:endParaRPr lang="ru-RU" smtClean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9275" y="3211513"/>
            <a:ext cx="5187950" cy="364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608138"/>
            <a:ext cx="4681538" cy="3311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dirty="0" smtClean="0">
                <a:solidFill>
                  <a:srgbClr val="C00000"/>
                </a:solidFill>
              </a:rPr>
              <a:t>Участие в инновационной (экспериментальной) деятельности</a:t>
            </a:r>
            <a:endParaRPr lang="ru-RU" dirty="0" smtClean="0"/>
          </a:p>
        </p:txBody>
      </p:sp>
      <p:pic>
        <p:nvPicPr>
          <p:cNvPr id="1433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2225" y="1844675"/>
            <a:ext cx="4968875" cy="3511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9950" y="1844675"/>
            <a:ext cx="4464050" cy="355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dirty="0" smtClean="0">
                <a:solidFill>
                  <a:srgbClr val="C00000"/>
                </a:solidFill>
              </a:rPr>
              <a:t>Участие в инновационной (экспериментальной) деятельности</a:t>
            </a:r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6884" y="1628800"/>
            <a:ext cx="3554748" cy="502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88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dirty="0" smtClean="0">
                <a:solidFill>
                  <a:srgbClr val="C00000"/>
                </a:solidFill>
              </a:rPr>
              <a:t>Участие в инновационной (экспериментальной) деятельности</a:t>
            </a:r>
            <a:endParaRPr 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1539255"/>
            <a:ext cx="3760116" cy="531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54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3351</TotalTime>
  <Words>407</Words>
  <Application>Microsoft Office PowerPoint</Application>
  <PresentationFormat>Экран (4:3)</PresentationFormat>
  <Paragraphs>77</Paragraphs>
  <Slides>33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Тема Office</vt:lpstr>
      <vt:lpstr>1_Тема Office</vt:lpstr>
      <vt:lpstr>2_Тема Office</vt:lpstr>
      <vt:lpstr>3_Тема Office</vt:lpstr>
      <vt:lpstr>4_Тема Office</vt:lpstr>
      <vt:lpstr>Министерство образования РМ Портфолио  Ермошиной Ирины Валерьевны учителя МОУ «Средняя общеобразовательная школа с углубленным изучением отдельных предметов № 24» г.о.Саранск </vt:lpstr>
      <vt:lpstr>Результаты освоения обучающимися образовательных программ  по итогам мониторингов, проводимых организацией</vt:lpstr>
      <vt:lpstr>Результаты освоения обучающимися образовательных программ по  итогам внешнего  мониторинга  системы образования</vt:lpstr>
      <vt:lpstr>Участие в инновационной (экспериментальной) деятельности</vt:lpstr>
      <vt:lpstr>Участие в инновационной (экспериментальной) деятельности</vt:lpstr>
      <vt:lpstr>Участие в инновационной (экспериментальной) деятельности</vt:lpstr>
      <vt:lpstr>Участие в инновационной (экспериментальной) деятельности</vt:lpstr>
      <vt:lpstr>Участие в инновационной (экспериментальной) деятельности</vt:lpstr>
      <vt:lpstr>Участие в инновационной (экспериментальной) деятельности</vt:lpstr>
      <vt:lpstr>Участие в инновационной (экспериментальной) деятельности</vt:lpstr>
      <vt:lpstr>Позитивные результаты внеурочной деятельности обучающихся  по учебным предметам</vt:lpstr>
      <vt:lpstr>Позитивные результаты внеурочной деятельности обучающихся  по учебным предметам</vt:lpstr>
      <vt:lpstr>Позитивные результаты внеурочной деятельности обучающихся  по учебным предметам</vt:lpstr>
      <vt:lpstr>Позитивные результаты внеурочной деятельности обучающихся  по учебным предметам</vt:lpstr>
      <vt:lpstr> Позитивные результаты внеурочной деятельности обучающихся  по учебным предметам</vt:lpstr>
      <vt:lpstr> Позитивные результаты внеурочной деятельности обучающихся  по учебным предметам</vt:lpstr>
      <vt:lpstr> Позитивные результаты внеурочной деятельности обучающихся  по учебным предметам</vt:lpstr>
      <vt:lpstr> Позитивные результаты внеурочной деятельности обучающихся  по учебным предметам</vt:lpstr>
      <vt:lpstr>Наличие публикаций, включая  интернет-публикации</vt:lpstr>
      <vt:lpstr>Наличие публикаций </vt:lpstr>
      <vt:lpstr>Презентация PowerPoint</vt:lpstr>
      <vt:lpstr>Выступления на научно-практических конференциях, педагогических чтениях, семинарах, секциях, методических объединениях </vt:lpstr>
      <vt:lpstr>Выступления на научно-практических конференциях, педагогических чтениях, семинарах, секциях, методических объединениях </vt:lpstr>
      <vt:lpstr>Проведение открытых уроков,  мастер-классов, мероприятий</vt:lpstr>
      <vt:lpstr>Экспертная деятельность</vt:lpstr>
      <vt:lpstr>Общественно-педагогическая активность педагога: участие в работе педагогических сообществ, комиссий, жюри конкурсов</vt:lpstr>
      <vt:lpstr>Общественно-педагогическая активность педагога: участие в работе педагогических сообществ, комиссий, жюри конкурсов</vt:lpstr>
      <vt:lpstr>Общественно-педагогическая активность педагога: участие в работе педагогических сообществ, комиссий, жюри конкурсов</vt:lpstr>
      <vt:lpstr>Общественно-педагогическая активность педагога: участие в работе педагогических сообществ, комиссий, жюри конкурсов</vt:lpstr>
      <vt:lpstr>Участие педагога в профессиональных конкурсах </vt:lpstr>
      <vt:lpstr>Награды и поощрения </vt:lpstr>
      <vt:lpstr>Награды и поощрения </vt:lpstr>
      <vt:lpstr>Награды и поощрения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ПНПО в развитии (модернизации) образования страны</dc:title>
  <dc:creator>User User</dc:creator>
  <cp:lastModifiedBy>учитель</cp:lastModifiedBy>
  <cp:revision>228</cp:revision>
  <cp:lastPrinted>1601-01-01T00:00:00Z</cp:lastPrinted>
  <dcterms:created xsi:type="dcterms:W3CDTF">2010-08-04T11:06:49Z</dcterms:created>
  <dcterms:modified xsi:type="dcterms:W3CDTF">2024-01-17T11:55:51Z</dcterms:modified>
</cp:coreProperties>
</file>