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8" r:id="rId3"/>
    <p:sldId id="282" r:id="rId4"/>
    <p:sldId id="283" r:id="rId5"/>
    <p:sldId id="305" r:id="rId6"/>
    <p:sldId id="306" r:id="rId7"/>
    <p:sldId id="264" r:id="rId8"/>
    <p:sldId id="293" r:id="rId9"/>
    <p:sldId id="294" r:id="rId10"/>
    <p:sldId id="295" r:id="rId11"/>
    <p:sldId id="296" r:id="rId12"/>
    <p:sldId id="297" r:id="rId13"/>
    <p:sldId id="307" r:id="rId14"/>
    <p:sldId id="308" r:id="rId15"/>
    <p:sldId id="284" r:id="rId16"/>
    <p:sldId id="267" r:id="rId17"/>
    <p:sldId id="273" r:id="rId18"/>
    <p:sldId id="270" r:id="rId19"/>
    <p:sldId id="309" r:id="rId20"/>
    <p:sldId id="316" r:id="rId21"/>
    <p:sldId id="271" r:id="rId22"/>
    <p:sldId id="310" r:id="rId23"/>
    <p:sldId id="311" r:id="rId24"/>
    <p:sldId id="313" r:id="rId25"/>
    <p:sldId id="312" r:id="rId26"/>
    <p:sldId id="314" r:id="rId27"/>
    <p:sldId id="315" r:id="rId28"/>
    <p:sldId id="299" r:id="rId29"/>
    <p:sldId id="303" r:id="rId30"/>
    <p:sldId id="304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000099"/>
    <a:srgbClr val="CC3399"/>
    <a:srgbClr val="FF0066"/>
    <a:srgbClr val="FFCCFF"/>
    <a:srgbClr val="660066"/>
    <a:srgbClr val="86141C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45" autoAdjust="0"/>
    <p:restoredTop sz="92532" autoAdjust="0"/>
  </p:normalViewPr>
  <p:slideViewPr>
    <p:cSldViewPr>
      <p:cViewPr>
        <p:scale>
          <a:sx n="112" d="100"/>
          <a:sy n="112" d="100"/>
        </p:scale>
        <p:origin x="-28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15FED1E-B392-4CC9-A6F7-D382A8874FCC}" type="datetimeFigureOut">
              <a:rPr lang="ru-RU"/>
              <a:pPr>
                <a:defRPr/>
              </a:pPr>
              <a:t>28.12.2023</a:t>
            </a:fld>
            <a:endParaRPr lang="ru-RU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6F655291-0B86-4A44-819D-AEAAE939E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7363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02D84-C45A-465A-B782-8868753440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141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5EA58-BA9E-484E-9042-EBF4F2DD32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173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92DCE9-55E7-4A81-BF1F-4F3F946058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7876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800F2-691D-4937-B80C-B07C4728F6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546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B77B9-A96E-46CA-AD1C-32A75D11B0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19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0011F-7613-430B-96C9-30BBDE3319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86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1F7A03-D3D1-406E-A5B9-E3659C51F9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265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ED881-9AB2-42CD-A737-8A1AAA0AB2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716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D831B-538A-43DF-B46A-AB792B227A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468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16AC00-FA04-4903-852D-42917784B8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4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62F87-366B-4202-A401-371C97FBF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841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3E9E8-1DAD-42FE-A9E5-725E6DA702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155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47076-F5B6-461B-9AF7-895B391A5E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02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99FF"/>
            </a:gs>
            <a:gs pos="100000">
              <a:srgbClr val="FF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01EDEFE-791E-46AE-A8C2-B71903CDC6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1187450" y="188913"/>
            <a:ext cx="6697663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i="1">
                <a:solidFill>
                  <a:srgbClr val="CC0000"/>
                </a:solidFill>
              </a:rPr>
              <a:t>Министерство образования РМ</a:t>
            </a:r>
            <a:br>
              <a:rPr lang="ru-RU" sz="2800" i="1">
                <a:solidFill>
                  <a:srgbClr val="CC0000"/>
                </a:solidFill>
              </a:rPr>
            </a:br>
            <a:r>
              <a:rPr lang="ru-RU" sz="2800" i="1">
                <a:solidFill>
                  <a:srgbClr val="CC0000"/>
                </a:solidFill>
              </a:rPr>
              <a:t>Портфолио</a:t>
            </a:r>
            <a:r>
              <a:rPr lang="ru-RU" sz="3600" i="1">
                <a:solidFill>
                  <a:srgbClr val="000099"/>
                </a:solidFill>
              </a:rPr>
              <a:t> </a:t>
            </a:r>
            <a:r>
              <a:rPr lang="ru-RU" sz="3200" i="1">
                <a:solidFill>
                  <a:srgbClr val="000099"/>
                </a:solidFill>
              </a:rPr>
              <a:t/>
            </a:r>
            <a:br>
              <a:rPr lang="ru-RU" sz="3200" i="1">
                <a:solidFill>
                  <a:srgbClr val="000099"/>
                </a:solidFill>
              </a:rPr>
            </a:br>
            <a:r>
              <a:rPr lang="ru-RU" sz="2400" i="1">
                <a:solidFill>
                  <a:srgbClr val="000099"/>
                </a:solidFill>
              </a:rPr>
              <a:t>Кудрявцева Михаила Сергеевича </a:t>
            </a:r>
            <a:r>
              <a:rPr lang="ru-RU" sz="2400" i="1">
                <a:solidFill>
                  <a:srgbClr val="000099"/>
                </a:solidFill>
                <a:latin typeface="Georgia" pitchFamily="18" charset="0"/>
              </a:rPr>
              <a:t/>
            </a:r>
            <a:br>
              <a:rPr lang="ru-RU" sz="2400" i="1">
                <a:solidFill>
                  <a:srgbClr val="000099"/>
                </a:solidFill>
                <a:latin typeface="Georgia" pitchFamily="18" charset="0"/>
              </a:rPr>
            </a:br>
            <a:r>
              <a:rPr lang="ru-RU" sz="2400" i="1">
                <a:solidFill>
                  <a:srgbClr val="000099"/>
                </a:solidFill>
                <a:latin typeface="Georgia" pitchFamily="18" charset="0"/>
              </a:rPr>
              <a:t>учителя МОУ «СОШ №</a:t>
            </a:r>
            <a:r>
              <a:rPr lang="ru-RU" sz="2400" i="1">
                <a:solidFill>
                  <a:srgbClr val="000099"/>
                </a:solidFill>
              </a:rPr>
              <a:t>24</a:t>
            </a:r>
            <a:r>
              <a:rPr lang="ru-RU" sz="2400" i="1">
                <a:solidFill>
                  <a:srgbClr val="000099"/>
                </a:solidFill>
                <a:latin typeface="Georgia" pitchFamily="18" charset="0"/>
              </a:rPr>
              <a:t>» г. о. Саранск</a:t>
            </a:r>
          </a:p>
        </p:txBody>
      </p:sp>
      <p:sp>
        <p:nvSpPr>
          <p:cNvPr id="2051" name="Rectangle 7"/>
          <p:cNvSpPr>
            <a:spLocks noChangeArrowheads="1"/>
          </p:cNvSpPr>
          <p:nvPr/>
        </p:nvSpPr>
        <p:spPr bwMode="auto">
          <a:xfrm>
            <a:off x="611188" y="2276475"/>
            <a:ext cx="5113337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defTabSz="449263">
              <a:lnSpc>
                <a:spcPct val="80000"/>
              </a:lnSpc>
              <a:spcBef>
                <a:spcPct val="200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66"/>
                </a:solidFill>
              </a:rPr>
              <a:t>Дата рождения</a:t>
            </a:r>
            <a:r>
              <a:rPr lang="ru-RU">
                <a:solidFill>
                  <a:srgbClr val="000066"/>
                </a:solidFill>
              </a:rPr>
              <a:t>: 18.04.1988 г.р.</a:t>
            </a:r>
          </a:p>
          <a:p>
            <a:pPr defTabSz="449263">
              <a:lnSpc>
                <a:spcPct val="80000"/>
              </a:lnSpc>
              <a:spcBef>
                <a:spcPct val="200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66"/>
                </a:solidFill>
              </a:rPr>
              <a:t>Профессиональное образование</a:t>
            </a:r>
            <a:r>
              <a:rPr lang="ru-RU">
                <a:solidFill>
                  <a:srgbClr val="000066"/>
                </a:solidFill>
              </a:rPr>
              <a:t>: Педагог по физической культуре и учитель безопасности жизнедеятельности, Мордовский государственный педагогической институт имени М.Е. Евсевьева. №1699 ВСА 1016378</a:t>
            </a:r>
          </a:p>
          <a:p>
            <a:pPr defTabSz="449263">
              <a:lnSpc>
                <a:spcPct val="80000"/>
              </a:lnSpc>
              <a:spcBef>
                <a:spcPct val="200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66"/>
                </a:solidFill>
              </a:rPr>
              <a:t>Стаж педагогической работы</a:t>
            </a:r>
            <a:r>
              <a:rPr lang="ru-RU">
                <a:solidFill>
                  <a:srgbClr val="000066"/>
                </a:solidFill>
              </a:rPr>
              <a:t> (по  специальности): 10 лет </a:t>
            </a:r>
          </a:p>
          <a:p>
            <a:pPr defTabSz="449263">
              <a:lnSpc>
                <a:spcPct val="80000"/>
              </a:lnSpc>
              <a:spcBef>
                <a:spcPct val="200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66"/>
                </a:solidFill>
              </a:rPr>
              <a:t>Общий трудовой стаж</a:t>
            </a:r>
            <a:r>
              <a:rPr lang="ru-RU">
                <a:solidFill>
                  <a:srgbClr val="000066"/>
                </a:solidFill>
              </a:rPr>
              <a:t>: 10 лет</a:t>
            </a:r>
          </a:p>
          <a:p>
            <a:pPr defTabSz="449263">
              <a:lnSpc>
                <a:spcPct val="80000"/>
              </a:lnSpc>
              <a:spcBef>
                <a:spcPct val="200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66"/>
                </a:solidFill>
              </a:rPr>
              <a:t>Наличие квалификационной категории</a:t>
            </a:r>
            <a:r>
              <a:rPr lang="ru-RU">
                <a:solidFill>
                  <a:srgbClr val="000066"/>
                </a:solidFill>
              </a:rPr>
              <a:t>: высшая</a:t>
            </a:r>
          </a:p>
          <a:p>
            <a:pPr defTabSz="449263">
              <a:lnSpc>
                <a:spcPct val="80000"/>
              </a:lnSpc>
              <a:spcBef>
                <a:spcPct val="200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66"/>
                </a:solidFill>
              </a:rPr>
              <a:t>Дата последней аттестации</a:t>
            </a:r>
            <a:r>
              <a:rPr lang="ru-RU">
                <a:solidFill>
                  <a:srgbClr val="000066"/>
                </a:solidFill>
              </a:rPr>
              <a:t>: 22.02.2019год </a:t>
            </a:r>
          </a:p>
          <a:p>
            <a:pPr defTabSz="449263">
              <a:lnSpc>
                <a:spcPct val="80000"/>
              </a:lnSpc>
              <a:spcBef>
                <a:spcPct val="20000"/>
              </a:spcBef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66"/>
                </a:solidFill>
              </a:rPr>
              <a:t>Звание:</a:t>
            </a:r>
          </a:p>
        </p:txBody>
      </p:sp>
      <p:pic>
        <p:nvPicPr>
          <p:cNvPr id="205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2238375"/>
            <a:ext cx="2355850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8175" y="0"/>
            <a:ext cx="4654550" cy="659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8575" y="44450"/>
            <a:ext cx="4511675" cy="63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6600" y="44450"/>
            <a:ext cx="4562475" cy="645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48498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6888" y="-34925"/>
            <a:ext cx="48498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48498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0063" y="-1588"/>
            <a:ext cx="4849812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-171450"/>
            <a:ext cx="48498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-171450"/>
            <a:ext cx="48498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ChangeArrowheads="1"/>
          </p:cNvSpPr>
          <p:nvPr/>
        </p:nvSpPr>
        <p:spPr bwMode="auto">
          <a:xfrm>
            <a:off x="785813" y="285750"/>
            <a:ext cx="7477125" cy="1096963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defTabSz="449263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i="1"/>
              <a:t>9.Выступления на научно-практических конференциях, педагогических чтениях, семинарах, секциях, методических объединениях</a:t>
            </a:r>
            <a:r>
              <a:rPr lang="ru-RU"/>
              <a:t> </a:t>
            </a:r>
          </a:p>
        </p:txBody>
      </p:sp>
      <p:pic>
        <p:nvPicPr>
          <p:cNvPr id="16387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0338" y="1382713"/>
            <a:ext cx="3767137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755650" y="115888"/>
            <a:ext cx="7648575" cy="649287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defTabSz="449263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i="1"/>
              <a:t>10.Проведение открытых уроков, мастер-классов, мероприятий</a:t>
            </a:r>
            <a:r>
              <a:rPr lang="ru-RU"/>
              <a:t> .</a:t>
            </a:r>
          </a:p>
        </p:txBody>
      </p:sp>
      <p:pic>
        <p:nvPicPr>
          <p:cNvPr id="17411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6175" y="777875"/>
            <a:ext cx="4267200" cy="603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ChangeArrowheads="1"/>
          </p:cNvSpPr>
          <p:nvPr/>
        </p:nvSpPr>
        <p:spPr bwMode="auto">
          <a:xfrm>
            <a:off x="1331913" y="0"/>
            <a:ext cx="6218237" cy="647700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defTabSz="449263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i="1"/>
              <a:t>11.Наставничество</a:t>
            </a:r>
            <a:endParaRPr lang="ru-RU"/>
          </a:p>
        </p:txBody>
      </p:sp>
      <p:pic>
        <p:nvPicPr>
          <p:cNvPr id="18435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" y="836613"/>
            <a:ext cx="4073525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8675" y="836613"/>
            <a:ext cx="4191000" cy="592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468313" y="188913"/>
            <a:ext cx="8367712" cy="1008062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defTabSz="449263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i="1"/>
              <a:t>13.Общественно-педагогическая активность педагога: участие в работе педагогических сообществ, комиссий, жюри конкурсов</a:t>
            </a:r>
            <a:endParaRPr lang="ru-RU"/>
          </a:p>
        </p:txBody>
      </p:sp>
      <p:pic>
        <p:nvPicPr>
          <p:cNvPr id="19459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181"/>
          <a:stretch>
            <a:fillRect/>
          </a:stretch>
        </p:blipFill>
        <p:spPr bwMode="auto">
          <a:xfrm>
            <a:off x="79375" y="1196975"/>
            <a:ext cx="3862388" cy="533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8025" y="1196975"/>
            <a:ext cx="3848100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0163"/>
            <a:ext cx="48466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6638" y="255588"/>
            <a:ext cx="4264025" cy="660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15250" cy="765175"/>
          </a:xfrm>
          <a:solidFill>
            <a:srgbClr val="CCCCFF"/>
          </a:solidFill>
        </p:spPr>
        <p:txBody>
          <a:bodyPr lIns="90000" tIns="46800" rIns="90000" bIns="46800"/>
          <a:lstStyle/>
          <a:p>
            <a:pPr defTabSz="449263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b="1" smtClean="0"/>
              <a:t>1.Качество знаний по итогам внутреннего мониторинга учебных достижений обучающихся за межаттестационный период</a:t>
            </a:r>
            <a:r>
              <a:rPr lang="ru-RU" sz="1600" smtClean="0"/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288" y="1268413"/>
            <a:ext cx="3698875" cy="5229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4663" y="1268413"/>
            <a:ext cx="3698875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6300" y="0"/>
            <a:ext cx="4851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ChangeArrowheads="1"/>
          </p:cNvSpPr>
          <p:nvPr/>
        </p:nvSpPr>
        <p:spPr bwMode="auto">
          <a:xfrm>
            <a:off x="2411413" y="188913"/>
            <a:ext cx="4965700" cy="596900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defTabSz="449263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i="1"/>
              <a:t>14.Участие педагога в профессиональных конкурсах</a:t>
            </a:r>
            <a:endParaRPr lang="ru-RU"/>
          </a:p>
        </p:txBody>
      </p:sp>
      <p:pic>
        <p:nvPicPr>
          <p:cNvPr id="22531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06700" y="1060450"/>
            <a:ext cx="4100513" cy="579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588963"/>
          </a:xfrm>
        </p:spPr>
        <p:txBody>
          <a:bodyPr/>
          <a:lstStyle/>
          <a:p>
            <a:r>
              <a:rPr lang="ru-RU" sz="1800" smtClean="0"/>
              <a:t>15.Награды и поощрения</a:t>
            </a:r>
          </a:p>
        </p:txBody>
      </p:sp>
      <p:pic>
        <p:nvPicPr>
          <p:cNvPr id="23555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588" y="633413"/>
            <a:ext cx="4411662" cy="623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2475" y="633413"/>
            <a:ext cx="4337050" cy="613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908050"/>
            <a:ext cx="6992938" cy="494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38" y="-171450"/>
            <a:ext cx="48498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92613" y="-171450"/>
            <a:ext cx="4768850" cy="674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16463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94188" y="0"/>
            <a:ext cx="48498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6300" y="0"/>
            <a:ext cx="4851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6300" y="0"/>
            <a:ext cx="4851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975" y="333375"/>
            <a:ext cx="4256088" cy="602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2213" y="836613"/>
            <a:ext cx="7164387" cy="50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ChangeArrowheads="1"/>
          </p:cNvSpPr>
          <p:nvPr/>
        </p:nvSpPr>
        <p:spPr bwMode="auto">
          <a:xfrm>
            <a:off x="395288" y="188913"/>
            <a:ext cx="8424862" cy="647700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defTabSz="449263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i="1"/>
              <a:t>Качество знаний по  итогам внешнего  мониторинга учебных достижений обучающихся за межаттестационный  период</a:t>
            </a:r>
            <a:r>
              <a:rPr lang="ru-RU"/>
              <a:t> </a:t>
            </a:r>
          </a:p>
        </p:txBody>
      </p:sp>
      <p:sp>
        <p:nvSpPr>
          <p:cNvPr id="4099" name="Rectangle 6"/>
          <p:cNvSpPr>
            <a:spLocks noChangeArrowheads="1"/>
          </p:cNvSpPr>
          <p:nvPr/>
        </p:nvSpPr>
        <p:spPr bwMode="auto">
          <a:xfrm>
            <a:off x="1619250" y="549275"/>
            <a:ext cx="5903913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>
                <a:solidFill>
                  <a:srgbClr val="FF00FF"/>
                </a:solidFill>
              </a:rPr>
              <a:t>     </a:t>
            </a:r>
            <a:endParaRPr lang="ru-RU" sz="1200"/>
          </a:p>
        </p:txBody>
      </p:sp>
      <p:sp>
        <p:nvSpPr>
          <p:cNvPr id="4100" name="Rectangle 10"/>
          <p:cNvSpPr>
            <a:spLocks noChangeArrowheads="1"/>
          </p:cNvSpPr>
          <p:nvPr/>
        </p:nvSpPr>
        <p:spPr bwMode="auto">
          <a:xfrm>
            <a:off x="0" y="12620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01" name="Rectangle 18"/>
          <p:cNvSpPr>
            <a:spLocks noChangeArrowheads="1"/>
          </p:cNvSpPr>
          <p:nvPr/>
        </p:nvSpPr>
        <p:spPr bwMode="auto">
          <a:xfrm>
            <a:off x="0" y="13017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02" name="Rectangle 16"/>
          <p:cNvSpPr>
            <a:spLocks noChangeArrowheads="1"/>
          </p:cNvSpPr>
          <p:nvPr/>
        </p:nvSpPr>
        <p:spPr bwMode="auto">
          <a:xfrm>
            <a:off x="0" y="1230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103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725" y="981075"/>
            <a:ext cx="7773988" cy="549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13" y="260350"/>
            <a:ext cx="9286875" cy="619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468313" y="188913"/>
            <a:ext cx="8367712" cy="936625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defTabSz="449263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i="1"/>
              <a:t>5.Результаты участия обучающихся во Всероссийской предметной олимпиаде</a:t>
            </a:r>
            <a:r>
              <a:rPr lang="ru-RU"/>
              <a:t> </a:t>
            </a:r>
          </a:p>
        </p:txBody>
      </p:sp>
      <p:pic>
        <p:nvPicPr>
          <p:cNvPr id="5123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313" y="1125538"/>
            <a:ext cx="3851275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333375"/>
            <a:ext cx="3816350" cy="63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538" y="342900"/>
            <a:ext cx="4441825" cy="629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6288" y="115888"/>
            <a:ext cx="49149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827088" y="188913"/>
            <a:ext cx="7504112" cy="792162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defTabSz="449263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i="1">
                <a:solidFill>
                  <a:srgbClr val="FF0066"/>
                </a:solidFill>
              </a:rPr>
              <a:t>7. </a:t>
            </a:r>
            <a:r>
              <a:rPr lang="ru-RU" i="1"/>
              <a:t>Позитивные результаты внеурочной деятельности обучающихся по учебным предметам:</a:t>
            </a:r>
          </a:p>
        </p:txBody>
      </p:sp>
      <p:pic>
        <p:nvPicPr>
          <p:cNvPr id="8195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7950" y="1052513"/>
            <a:ext cx="4024313" cy="5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00" y="0"/>
            <a:ext cx="4460875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463" y="107950"/>
            <a:ext cx="4451350" cy="629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64063" cy="645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4063" y="0"/>
            <a:ext cx="4513262" cy="63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1462</TotalTime>
  <Words>149</Words>
  <Application>Microsoft Office PowerPoint</Application>
  <PresentationFormat>Экран (4:3)</PresentationFormat>
  <Paragraphs>19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Оформление по умолчанию</vt:lpstr>
      <vt:lpstr>Презентация PowerPoint</vt:lpstr>
      <vt:lpstr>1.Качество знаний по итогам внутреннего мониторинга учебных достижений обучающихся за межаттестационный период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15.Награды и поощрения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Артем</dc:creator>
  <cp:lastModifiedBy>учитель</cp:lastModifiedBy>
  <cp:revision>61</cp:revision>
  <dcterms:created xsi:type="dcterms:W3CDTF">2012-01-24T16:12:30Z</dcterms:created>
  <dcterms:modified xsi:type="dcterms:W3CDTF">2023-12-28T08:28:13Z</dcterms:modified>
</cp:coreProperties>
</file>