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0"/>
  </p:notesMasterIdLst>
  <p:sldIdLst>
    <p:sldId id="256" r:id="rId2"/>
    <p:sldId id="387" r:id="rId3"/>
    <p:sldId id="368" r:id="rId4"/>
    <p:sldId id="280" r:id="rId5"/>
    <p:sldId id="369" r:id="rId6"/>
    <p:sldId id="399" r:id="rId7"/>
    <p:sldId id="370" r:id="rId8"/>
    <p:sldId id="371" r:id="rId9"/>
    <p:sldId id="373" r:id="rId10"/>
    <p:sldId id="404" r:id="rId11"/>
    <p:sldId id="377" r:id="rId12"/>
    <p:sldId id="380" r:id="rId13"/>
    <p:sldId id="382" r:id="rId14"/>
    <p:sldId id="384" r:id="rId15"/>
    <p:sldId id="408" r:id="rId16"/>
    <p:sldId id="385" r:id="rId17"/>
    <p:sldId id="388" r:id="rId18"/>
    <p:sldId id="407" r:id="rId19"/>
    <p:sldId id="400" r:id="rId20"/>
    <p:sldId id="389" r:id="rId21"/>
    <p:sldId id="405" r:id="rId22"/>
    <p:sldId id="409" r:id="rId23"/>
    <p:sldId id="391" r:id="rId24"/>
    <p:sldId id="392" r:id="rId25"/>
    <p:sldId id="394" r:id="rId26"/>
    <p:sldId id="395" r:id="rId27"/>
    <p:sldId id="398" r:id="rId28"/>
    <p:sldId id="406" r:id="rId29"/>
  </p:sldIdLst>
  <p:sldSz cx="9144000" cy="6858000" type="screen4x3"/>
  <p:notesSz cx="6858000" cy="9144000"/>
  <p:custDataLst>
    <p:tags r:id="rId31"/>
  </p:custDataLst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66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64" autoAdjust="0"/>
  </p:normalViewPr>
  <p:slideViewPr>
    <p:cSldViewPr>
      <p:cViewPr varScale="1">
        <p:scale>
          <a:sx n="117" d="100"/>
          <a:sy n="117" d="100"/>
        </p:scale>
        <p:origin x="-1470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ерега В" userId="1a9399cc7c4d7c0e" providerId="LiveId" clId="{2E795376-F089-4581-92FA-558D2988AF5B}"/>
    <pc:docChg chg="custSel addSld delSld modSld">
      <pc:chgData name="Серега В" userId="1a9399cc7c4d7c0e" providerId="LiveId" clId="{2E795376-F089-4581-92FA-558D2988AF5B}" dt="2026-04-13T05:23:16.915" v="20" actId="14100"/>
      <pc:docMkLst>
        <pc:docMk/>
      </pc:docMkLst>
      <pc:sldChg chg="del">
        <pc:chgData name="Серега В" userId="1a9399cc7c4d7c0e" providerId="LiveId" clId="{2E795376-F089-4581-92FA-558D2988AF5B}" dt="2026-04-13T04:36:22.219" v="1" actId="2696"/>
        <pc:sldMkLst>
          <pc:docMk/>
          <pc:sldMk cId="414901286" sldId="408"/>
        </pc:sldMkLst>
      </pc:sldChg>
      <pc:sldChg chg="add">
        <pc:chgData name="Серега В" userId="1a9399cc7c4d7c0e" providerId="LiveId" clId="{2E795376-F089-4581-92FA-558D2988AF5B}" dt="2026-04-13T04:36:27.499" v="2"/>
        <pc:sldMkLst>
          <pc:docMk/>
          <pc:sldMk cId="3306278985" sldId="408"/>
        </pc:sldMkLst>
      </pc:sldChg>
      <pc:sldChg chg="addSp delSp modSp new mod">
        <pc:chgData name="Серега В" userId="1a9399cc7c4d7c0e" providerId="LiveId" clId="{2E795376-F089-4581-92FA-558D2988AF5B}" dt="2026-04-13T05:23:16.915" v="20" actId="14100"/>
        <pc:sldMkLst>
          <pc:docMk/>
          <pc:sldMk cId="1474345996" sldId="409"/>
        </pc:sldMkLst>
        <pc:graphicFrameChg chg="add mod">
          <ac:chgData name="Серега В" userId="1a9399cc7c4d7c0e" providerId="LiveId" clId="{2E795376-F089-4581-92FA-558D2988AF5B}" dt="2026-04-13T04:51:11.800" v="10" actId="1076"/>
          <ac:graphicFrameMkLst>
            <pc:docMk/>
            <pc:sldMk cId="1474345996" sldId="409"/>
            <ac:graphicFrameMk id="3" creationId="{275E79E7-8E47-C83C-76C5-3846A8B68276}"/>
          </ac:graphicFrameMkLst>
        </pc:graphicFrameChg>
        <pc:graphicFrameChg chg="add del mod">
          <ac:chgData name="Серега В" userId="1a9399cc7c4d7c0e" providerId="LiveId" clId="{2E795376-F089-4581-92FA-558D2988AF5B}" dt="2026-04-13T04:51:03.672" v="9" actId="21"/>
          <ac:graphicFrameMkLst>
            <pc:docMk/>
            <pc:sldMk cId="1474345996" sldId="409"/>
            <ac:graphicFrameMk id="4" creationId="{10905582-A0D2-2375-A20A-7CF03D3F8950}"/>
          </ac:graphicFrameMkLst>
        </pc:graphicFrameChg>
        <pc:picChg chg="add mod">
          <ac:chgData name="Серега В" userId="1a9399cc7c4d7c0e" providerId="LiveId" clId="{2E795376-F089-4581-92FA-558D2988AF5B}" dt="2026-04-13T05:23:16.915" v="20" actId="14100"/>
          <ac:picMkLst>
            <pc:docMk/>
            <pc:sldMk cId="1474345996" sldId="409"/>
            <ac:picMk id="6" creationId="{A47B1016-1A8C-4053-37C6-6C02401E20FB}"/>
          </ac:picMkLst>
        </pc:picChg>
      </pc:sldChg>
      <pc:sldChg chg="new del">
        <pc:chgData name="Серега В" userId="1a9399cc7c4d7c0e" providerId="LiveId" clId="{2E795376-F089-4581-92FA-558D2988AF5B}" dt="2026-04-13T04:36:30.927" v="3" actId="2696"/>
        <pc:sldMkLst>
          <pc:docMk/>
          <pc:sldMk cId="3190838865" sldId="409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7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 w="9525">
            <a:noFill/>
            <a:round/>
          </a:ln>
        </p:spPr>
      </p:sp>
      <p:sp>
        <p:nvSpPr>
          <p:cNvPr id="615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endParaRPr lang="ru-RU" altLang="ru-RU" noProof="0"/>
          </a:p>
        </p:txBody>
      </p:sp>
    </p:spTree>
    <p:extLst>
      <p:ext uri="{BB962C8B-B14F-4D97-AF65-F5344CB8AC3E}">
        <p14:creationId xmlns:p14="http://schemas.microsoft.com/office/powerpoint/2010/main" val="4204107977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>
            <a:defPPr/>
          </a:lstStyle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14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>
            <a:defPPr/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Четвертый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30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31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1" r:id="rId2"/>
  </p:sldLayoutIdLst>
  <p:transition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+mj-lt"/>
          <a:ea typeface="Lucida Sans Unicode" pitchFamily="34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Lucida Sans Unicode" pitchFamily="34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Lucida Sans Unicode" pitchFamily="34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Lucida Sans Unicode" pitchFamily="34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6.jpeg"/><Relationship Id="rId4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88913"/>
            <a:ext cx="8391525" cy="2500312"/>
          </a:xfrm>
        </p:spPr>
        <p:txBody>
          <a:bodyPr lIns="90000" tIns="46800" rIns="90000" bIns="46800"/>
          <a:lstStyle>
            <a:defPPr/>
          </a:lstStyle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i="1" dirty="0">
                <a:solidFill>
                  <a:srgbClr val="CC0000"/>
                </a:solidFill>
              </a:rPr>
              <a:t/>
            </a:r>
            <a:br>
              <a:rPr lang="ru-RU" altLang="ru-RU" sz="3200" i="1" dirty="0">
                <a:solidFill>
                  <a:srgbClr val="CC0000"/>
                </a:solidFill>
              </a:rPr>
            </a:br>
            <a:r>
              <a:rPr lang="ru-RU" altLang="ru-RU" sz="4000" i="1" dirty="0">
                <a:solidFill>
                  <a:srgbClr val="CC0000"/>
                </a:solidFill>
              </a:rPr>
              <a:t/>
            </a:r>
            <a:br>
              <a:rPr lang="ru-RU" altLang="ru-RU" sz="4000" i="1" dirty="0">
                <a:solidFill>
                  <a:srgbClr val="CC0000"/>
                </a:solidFill>
              </a:rPr>
            </a:br>
            <a:r>
              <a:rPr lang="ru-RU" altLang="ru-RU" sz="4000" i="1" dirty="0">
                <a:solidFill>
                  <a:srgbClr val="CC0000"/>
                </a:solidFill>
              </a:rPr>
              <a:t/>
            </a:r>
            <a:br>
              <a:rPr lang="ru-RU" altLang="ru-RU" sz="4000" i="1" dirty="0">
                <a:solidFill>
                  <a:srgbClr val="CC0000"/>
                </a:solidFill>
              </a:rPr>
            </a:br>
            <a:r>
              <a:rPr lang="ru-RU" altLang="ru-RU" sz="2400" i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Министерство образования РМ</a:t>
            </a:r>
            <a:r>
              <a:rPr lang="ru-RU" altLang="ru-RU" sz="4000" i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i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4000" i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i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800" i="1" dirty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altLang="ru-RU" sz="28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Волковой Елены Александровны, </a:t>
            </a:r>
            <a:b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учителя начальных классов</a:t>
            </a:r>
            <a:b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МОУ «Средняя общеобразовательная школа с углубленным изучением отдельных предметов №24» </a:t>
            </a:r>
            <a:r>
              <a:rPr lang="ru-RU" altLang="ru-RU" sz="2400" i="1" dirty="0" err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г.о.Саранск</a:t>
            </a:r>
            <a: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400" i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800" i="1" dirty="0">
                <a:solidFill>
                  <a:srgbClr val="000099"/>
                </a:solidFill>
              </a:rPr>
              <a:t/>
            </a:r>
            <a:br>
              <a:rPr lang="ru-RU" altLang="ru-RU" sz="2800" i="1" dirty="0">
                <a:solidFill>
                  <a:srgbClr val="000099"/>
                </a:solidFill>
              </a:rPr>
            </a:br>
            <a:endParaRPr lang="ru-RU" altLang="ru-RU" sz="2800" i="1" dirty="0">
              <a:solidFill>
                <a:srgbClr val="000099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536" y="3212976"/>
            <a:ext cx="5760640" cy="3143250"/>
          </a:xfrm>
        </p:spPr>
        <p:txBody>
          <a:bodyPr lIns="90000" tIns="46800" rIns="90000" bIns="46800"/>
          <a:lstStyle>
            <a:defPPr/>
          </a:lstStyle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Дата рождения: </a:t>
            </a:r>
            <a:r>
              <a:rPr lang="ru-RU" altLang="ru-RU" sz="2000" dirty="0">
                <a:solidFill>
                  <a:schemeClr val="accent4"/>
                </a:solidFill>
                <a:latin typeface="Times New Roman" pitchFamily="18" charset="0"/>
              </a:rPr>
              <a:t>13.03.1982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solidFill>
                <a:srgbClr val="CC000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Профессиональное образование: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учитель начальных классов,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МГПИ  им. </a:t>
            </a:r>
            <a:r>
              <a:rPr lang="ru-RU" altLang="ru-RU" sz="2000" dirty="0" err="1">
                <a:solidFill>
                  <a:schemeClr val="tx1"/>
                </a:solidFill>
                <a:latin typeface="Times New Roman" pitchFamily="18" charset="0"/>
              </a:rPr>
              <a:t>М.Е.Евсевьева</a:t>
            </a: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№ диплома ВГС 2553223, 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дата выдачи 21</a:t>
            </a:r>
            <a:r>
              <a:rPr lang="ru-RU" sz="2000" dirty="0">
                <a:solidFill>
                  <a:schemeClr val="tx1"/>
                </a:solidFill>
                <a:latin typeface="Times New Roman" pitchFamily="16" charset="0"/>
              </a:rPr>
              <a:t>.01.2009 </a:t>
            </a: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г. 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solidFill>
                <a:srgbClr val="CC000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Стаж педагогической работы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 (по специальности): </a:t>
            </a:r>
            <a:r>
              <a:rPr lang="ru-RU" altLang="ru-RU" sz="2000" dirty="0">
                <a:solidFill>
                  <a:schemeClr val="accent4"/>
                </a:solidFill>
                <a:latin typeface="Times New Roman" pitchFamily="18" charset="0"/>
              </a:rPr>
              <a:t>14</a:t>
            </a: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Общий трудовой стаж: </a:t>
            </a: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16лет </a:t>
            </a: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						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Наличие квалификационной категории: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первая (приказ № 391 от 19.05.2021)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</a:rPr>
              <a:t>														</a:t>
            </a: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CC0000"/>
                </a:solidFill>
                <a:latin typeface="Times New Roman" pitchFamily="18" charset="0"/>
              </a:rPr>
              <a:t>		</a:t>
            </a:r>
            <a:r>
              <a:rPr lang="ru-RU" altLang="ru-RU" sz="1800" b="1" dirty="0">
                <a:solidFill>
                  <a:srgbClr val="CC0000"/>
                </a:solidFill>
                <a:latin typeface="Times New Roman" pitchFamily="18" charset="0"/>
              </a:rPr>
              <a:t>						</a:t>
            </a:r>
            <a:r>
              <a:rPr lang="ru-RU" altLang="ru-RU" sz="1800" b="1" dirty="0">
                <a:solidFill>
                  <a:srgbClr val="B80047"/>
                </a:solidFill>
                <a:latin typeface="Times New Roman" pitchFamily="18" charset="0"/>
              </a:rPr>
              <a:t>								</a:t>
            </a:r>
            <a:endParaRPr lang="ru-RU" altLang="ru-RU" sz="1800" b="1" dirty="0">
              <a:solidFill>
                <a:srgbClr val="2D2DB9"/>
              </a:solidFill>
              <a:latin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6960032-CB60-E863-D397-F3FC3DF7DD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609342" y="3631602"/>
            <a:ext cx="3545367" cy="259571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16FA3A2-9E36-B3AA-F425-67C7076BF5D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17553" y="2992742"/>
            <a:ext cx="3068037" cy="43830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95994FB4-15E2-52D0-BB64-DD5E13BCFF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588" y="1640784"/>
            <a:ext cx="3017520" cy="426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BCF8DD6-CBF4-D11F-EE27-4A33821B85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782" y="-14885"/>
            <a:ext cx="3017700" cy="426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760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975" y="35873"/>
            <a:ext cx="7789862" cy="1099468"/>
          </a:xfrm>
        </p:spPr>
        <p:txBody>
          <a:bodyPr/>
          <a:lstStyle>
            <a:defPPr/>
          </a:lstStyle>
          <a:p>
            <a:r>
              <a:rPr lang="ru-RU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Республиканский уровень</a:t>
            </a:r>
            <a:endParaRPr lang="ru-RU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485C4387-4CED-3B6A-5D40-5E4E8A116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3974" y="2733991"/>
            <a:ext cx="2981475" cy="4062578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8EB98EE-0B66-83BE-E351-B79B1A1162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2733991"/>
            <a:ext cx="2981475" cy="4062578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="" xmlns:a16="http://schemas.microsoft.com/office/drawing/2014/main" id="{45ABF3D2-D799-9A69-BDA8-85C1B9A930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26290" y="1135341"/>
            <a:ext cx="3785030" cy="2448272"/>
          </a:xfrm>
          <a:prstGeom prst="rect">
            <a:avLst/>
          </a:prstGeom>
          <a:noFill/>
          <a:ln w="9525">
            <a:noFill/>
            <a:round/>
          </a:ln>
        </p:spPr>
      </p:pic>
    </p:spTree>
    <p:extLst>
      <p:ext uri="{BB962C8B-B14F-4D97-AF65-F5344CB8AC3E}">
        <p14:creationId xmlns:p14="http://schemas.microsoft.com/office/powerpoint/2010/main" val="125550607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27691"/>
            <a:ext cx="7789862" cy="1099468"/>
          </a:xfrm>
        </p:spPr>
        <p:txBody>
          <a:bodyPr/>
          <a:lstStyle>
            <a:defPPr/>
          </a:lstStyle>
          <a:p>
            <a:endParaRPr lang="ru-RU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2927D761-832B-5B74-1220-E5E231267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11760" y="404664"/>
            <a:ext cx="4524870" cy="6221255"/>
          </a:xfrm>
          <a:prstGeom prst="rect">
            <a:avLst/>
          </a:prstGeom>
          <a:noFill/>
          <a:ln w="9525">
            <a:noFill/>
            <a:round/>
          </a:ln>
        </p:spPr>
      </p:pic>
    </p:spTree>
    <p:extLst>
      <p:ext uri="{BB962C8B-B14F-4D97-AF65-F5344CB8AC3E}">
        <p14:creationId xmlns:p14="http://schemas.microsoft.com/office/powerpoint/2010/main" val="12811405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599A9FEE-BC78-920E-34E0-4CADB6F7F5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044279"/>
              </p:ext>
            </p:extLst>
          </p:nvPr>
        </p:nvGraphicFramePr>
        <p:xfrm>
          <a:off x="594316" y="126104"/>
          <a:ext cx="3379630" cy="404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4533723" imgH="6415694" progId="AcroExch.Document.DC">
                  <p:embed/>
                </p:oleObj>
              </mc:Choice>
              <mc:Fallback>
                <p:oleObj name="Acrobat Document" r:id="rId3" imgW="4533723" imgH="6415694" progId="AcroExch.Document.DC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="" xmlns:a16="http://schemas.microsoft.com/office/drawing/2014/main" id="{599A9FEE-BC78-920E-34E0-4CADB6F7F5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4316" y="126104"/>
                        <a:ext cx="3379630" cy="404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="" xmlns:a16="http://schemas.microsoft.com/office/drawing/2014/main" id="{EC725621-99A2-5652-93AA-F3B4915E9A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359359"/>
              </p:ext>
            </p:extLst>
          </p:nvPr>
        </p:nvGraphicFramePr>
        <p:xfrm>
          <a:off x="5151411" y="40469"/>
          <a:ext cx="3379630" cy="404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5" imgW="4533723" imgH="6415694" progId="AcroExch.Document.DC">
                  <p:embed/>
                </p:oleObj>
              </mc:Choice>
              <mc:Fallback>
                <p:oleObj name="Acrobat Document" r:id="rId5" imgW="4533723" imgH="6415694" progId="AcroExch.Document.DC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="" xmlns:a16="http://schemas.microsoft.com/office/drawing/2014/main" id="{EC725621-99A2-5652-93AA-F3B4915E9A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51411" y="40469"/>
                        <a:ext cx="3379630" cy="404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>
            <a:extLst>
              <a:ext uri="{FF2B5EF4-FFF2-40B4-BE49-F238E27FC236}">
                <a16:creationId xmlns="" xmlns:a16="http://schemas.microsoft.com/office/drawing/2014/main" id="{56318B97-0B3A-B501-E958-CBC8CE238F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598149"/>
              </p:ext>
            </p:extLst>
          </p:nvPr>
        </p:nvGraphicFramePr>
        <p:xfrm>
          <a:off x="2555776" y="3288565"/>
          <a:ext cx="2494117" cy="3528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7" imgW="4533723" imgH="6415694" progId="AcroExch.Document.DC">
                  <p:embed/>
                </p:oleObj>
              </mc:Choice>
              <mc:Fallback>
                <p:oleObj name="Acrobat Document" r:id="rId7" imgW="4533723" imgH="6415694" progId="AcroExch.Document.DC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="" xmlns:a16="http://schemas.microsoft.com/office/drawing/2014/main" id="{56318B97-0B3A-B501-E958-CBC8CE238F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55776" y="3288565"/>
                        <a:ext cx="2494117" cy="3528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="" xmlns:a16="http://schemas.microsoft.com/office/drawing/2014/main" id="{89CE8BE4-F509-5185-B332-DCA5E050856D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482120"/>
              </p:ext>
            </p:extLst>
          </p:nvPr>
        </p:nvGraphicFramePr>
        <p:xfrm>
          <a:off x="5652120" y="3287723"/>
          <a:ext cx="2494116" cy="3529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9" imgW="4533723" imgH="6415694" progId="AcroExch.Document.DC">
                  <p:embed/>
                </p:oleObj>
              </mc:Choice>
              <mc:Fallback>
                <p:oleObj name="Acrobat Document" r:id="rId9" imgW="4533723" imgH="6415694" progId="AcroExch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="" xmlns:a16="http://schemas.microsoft.com/office/drawing/2014/main" id="{89CE8BE4-F509-5185-B332-DCA5E05085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52120" y="3287723"/>
                        <a:ext cx="2494116" cy="3529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848277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021" y="-99392"/>
            <a:ext cx="7789862" cy="1868488"/>
          </a:xfrm>
        </p:spPr>
        <p:txBody>
          <a:bodyPr/>
          <a:lstStyle>
            <a:defPPr/>
          </a:lstStyle>
          <a:p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Личный вклад в повышение качества образования, совершенствование методов обучения и воспитания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BE2CE3A-66CF-B226-2CEB-9331CE3FA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769096"/>
            <a:ext cx="3456384" cy="50889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B54DF7F-1061-AE99-6CB8-7C43A1F592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590" y="1769096"/>
            <a:ext cx="3456384" cy="508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6614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67B9B4-83B7-80A1-D21A-2D6E2A4F2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5" descr="E:\грамоты 2020\хар2.jpeg">
            <a:extLst>
              <a:ext uri="{FF2B5EF4-FFF2-40B4-BE49-F238E27FC236}">
                <a16:creationId xmlns="" xmlns:a16="http://schemas.microsoft.com/office/drawing/2014/main" id="{80F3D060-0900-4722-865D-DFB4FE80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7246" y="487800"/>
            <a:ext cx="4460553" cy="557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1A3F85C-F8AD-EC61-33C9-125A4D74A9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76672"/>
            <a:ext cx="4026892" cy="553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7898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719" y="0"/>
            <a:ext cx="7789862" cy="1868488"/>
          </a:xfrm>
        </p:spPr>
        <p:txBody>
          <a:bodyPr/>
          <a:lstStyle>
            <a:defPPr/>
          </a:lstStyle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Транслирование в педагогических коллективах опыта практических результатов своей профессиональной деятельности, в том числе экспериментальной и инновационной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9780012"/>
              </p:ext>
            </p:extLst>
          </p:nvPr>
        </p:nvGraphicFramePr>
        <p:xfrm>
          <a:off x="323379" y="1772816"/>
          <a:ext cx="8713118" cy="4968553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3174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785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17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96856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3711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20.03.2024</a:t>
                      </a:r>
                      <a:endParaRPr lang="ru-RU" sz="20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№24»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Открытый урок по изобразительному искусству «Городецкая роспись»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3711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14.04.2024</a:t>
                      </a:r>
                      <a:endParaRPr lang="ru-RU" sz="20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№24»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Открытый урок по математике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«Правильные и неправильные дроби»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3711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24.10.2024</a:t>
                      </a:r>
                      <a:endParaRPr lang="ru-RU" sz="20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№24»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Открытый урок по русскому языку «Буква у строчная»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90564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28.01.2025</a:t>
                      </a:r>
                      <a:endParaRPr lang="ru-RU" sz="20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№24»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Открытый урок по окружающему миру «Откуда берутся снег и лед»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96878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7887765"/>
              </p:ext>
            </p:extLst>
          </p:nvPr>
        </p:nvGraphicFramePr>
        <p:xfrm>
          <a:off x="323528" y="548680"/>
          <a:ext cx="8568952" cy="5405871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3656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96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62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974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56503"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проведения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2632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30.10.2025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Школьный педагогический совет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МОУ «СОШ №24»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Выступление с докладом : «Адаптация первоклассников»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50410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09.10.2025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800" b="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Городской семинар «Кладовая идей: лучшие практики и методические находки для начальной школы»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 «Информационно- методический центр»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Выступление на тему: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«Повышение качества урока через использование здоровьесберегающих технологий в процессе обучения»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23399"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10.10.2022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Школьный педагогический совет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МОУ «СОШ №24»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Выступление с докладом : «Инклюзивное образование в начальной школе»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04630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27C7B9-3495-27FC-34E7-820A059AC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5B854930-2F03-1E65-74BF-71E5DB92FF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548680"/>
            <a:ext cx="3569960" cy="545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3803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FBC7E60-4141-BF82-3202-342A68E6F2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1394" y="513534"/>
            <a:ext cx="4092735" cy="6145888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94A854C-E846-7CDC-F19E-B541D5F56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542539"/>
            <a:ext cx="4455858" cy="612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2870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480" y="-25036"/>
            <a:ext cx="7789862" cy="1868488"/>
          </a:xfrm>
        </p:spPr>
        <p:txBody>
          <a:bodyPr/>
          <a:lstStyle>
            <a:defPPr/>
          </a:lstStyle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Положительная результаты освоения обучающимися образовательных программ по итогам мониторингов, проводимых организацией</a:t>
            </a:r>
            <a:endParaRPr lang="ru-RU" sz="280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123742"/>
              </p:ext>
            </p:extLst>
          </p:nvPr>
        </p:nvGraphicFramePr>
        <p:xfrm>
          <a:off x="684509" y="2132856"/>
          <a:ext cx="7776866" cy="432048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9448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40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40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440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1527">
                <a:tc rowSpan="2"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Предметы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Качество знаний (%)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>
                      <a:defPPr/>
                    </a:lstStyle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>
                      <a:defPPr/>
                    </a:lstStyle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43057">
                <a:tc vMerge="1">
                  <a:txBody>
                    <a:bodyPr/>
                    <a:lstStyle>
                      <a:defPPr/>
                    </a:lstStyle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5405" marR="635" algn="ctr">
                        <a:spcBef>
                          <a:spcPts val="70"/>
                        </a:spcBef>
                        <a:buNone/>
                      </a:pPr>
                      <a:r>
                        <a:rPr lang="ru-RU" sz="1600" b="1" dirty="0">
                          <a:solidFill>
                            <a:schemeClr val="accent4"/>
                          </a:solidFill>
                          <a:effectLst/>
                        </a:rPr>
                        <a:t>2023-2024уч.</a:t>
                      </a:r>
                      <a:r>
                        <a:rPr lang="ru-RU" sz="1600" b="1" spc="-25" dirty="0">
                          <a:solidFill>
                            <a:schemeClr val="accent4"/>
                          </a:solidFill>
                          <a:effectLst/>
                        </a:rPr>
                        <a:t> г.</a:t>
                      </a:r>
                      <a:endParaRPr lang="ru-RU" sz="1600" b="1" dirty="0">
                        <a:solidFill>
                          <a:schemeClr val="accent4"/>
                        </a:solidFill>
                        <a:effectLst/>
                      </a:endParaRPr>
                    </a:p>
                    <a:p>
                      <a:pPr marL="635" marR="635" algn="ctr">
                        <a:spcBef>
                          <a:spcPts val="460"/>
                        </a:spcBef>
                        <a:buNone/>
                      </a:pPr>
                      <a:r>
                        <a:rPr lang="ru-RU" sz="1600" b="1" spc="-20" dirty="0">
                          <a:solidFill>
                            <a:schemeClr val="accent4"/>
                          </a:solidFill>
                          <a:effectLst/>
                        </a:rPr>
                        <a:t>4В класс</a:t>
                      </a:r>
                      <a:endParaRPr lang="ru-RU" sz="1600" b="1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 algn="ctr">
                        <a:spcBef>
                          <a:spcPts val="70"/>
                        </a:spcBef>
                        <a:buNone/>
                      </a:pPr>
                      <a:r>
                        <a:rPr lang="ru-RU" sz="1600" b="1" dirty="0">
                          <a:solidFill>
                            <a:schemeClr val="accent4"/>
                          </a:solidFill>
                          <a:effectLst/>
                        </a:rPr>
                        <a:t>2024-2025</a:t>
                      </a:r>
                      <a:r>
                        <a:rPr lang="ru-RU" sz="1600" b="1" spc="-4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4"/>
                          </a:solidFill>
                          <a:effectLst/>
                        </a:rPr>
                        <a:t>уч.</a:t>
                      </a:r>
                      <a:r>
                        <a:rPr lang="ru-RU" sz="1600" b="1" spc="15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ru-RU" sz="1600" b="1" spc="-25" dirty="0">
                          <a:solidFill>
                            <a:schemeClr val="accent4"/>
                          </a:solidFill>
                          <a:effectLst/>
                        </a:rPr>
                        <a:t>г.</a:t>
                      </a:r>
                      <a:endParaRPr lang="ru-RU" sz="1600" b="1" dirty="0">
                        <a:solidFill>
                          <a:schemeClr val="accent4"/>
                        </a:solidFill>
                        <a:effectLst/>
                      </a:endParaRPr>
                    </a:p>
                    <a:p>
                      <a:pPr marL="15240" marR="1270" algn="ctr">
                        <a:spcBef>
                          <a:spcPts val="460"/>
                        </a:spcBef>
                        <a:buNone/>
                      </a:pPr>
                      <a:r>
                        <a:rPr lang="ru-RU" sz="1600" b="1" spc="-20" dirty="0">
                          <a:solidFill>
                            <a:schemeClr val="accent4"/>
                          </a:solidFill>
                          <a:effectLst/>
                        </a:rPr>
                        <a:t>1А класс</a:t>
                      </a:r>
                      <a:endParaRPr lang="ru-RU" sz="1600" b="1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145" marR="635" algn="ctr">
                        <a:spcBef>
                          <a:spcPts val="70"/>
                        </a:spcBef>
                        <a:buNone/>
                      </a:pPr>
                      <a:r>
                        <a:rPr lang="ru-RU" sz="1600" b="1" dirty="0">
                          <a:solidFill>
                            <a:schemeClr val="accent4"/>
                          </a:solidFill>
                          <a:effectLst/>
                        </a:rPr>
                        <a:t>2025-2026</a:t>
                      </a:r>
                      <a:r>
                        <a:rPr lang="ru-RU" sz="1600" b="1" spc="-4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4"/>
                          </a:solidFill>
                          <a:effectLst/>
                        </a:rPr>
                        <a:t>уч.</a:t>
                      </a:r>
                      <a:r>
                        <a:rPr lang="ru-RU" sz="1600" b="1" spc="2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ru-RU" sz="1600" b="1" spc="-25" dirty="0">
                          <a:solidFill>
                            <a:schemeClr val="accent4"/>
                          </a:solidFill>
                          <a:effectLst/>
                        </a:rPr>
                        <a:t>г.</a:t>
                      </a:r>
                      <a:endParaRPr lang="ru-RU" sz="1600" b="1" dirty="0">
                        <a:solidFill>
                          <a:schemeClr val="accent4"/>
                        </a:solidFill>
                        <a:effectLst/>
                      </a:endParaRPr>
                    </a:p>
                    <a:p>
                      <a:pPr marL="17145" algn="ctr">
                        <a:spcBef>
                          <a:spcPts val="460"/>
                        </a:spcBef>
                        <a:buNone/>
                      </a:pPr>
                      <a:r>
                        <a:rPr lang="ru-RU" sz="1600" b="1" dirty="0">
                          <a:solidFill>
                            <a:schemeClr val="accent4"/>
                          </a:solidFill>
                          <a:effectLst/>
                        </a:rPr>
                        <a:t>2А </a:t>
                      </a:r>
                      <a:r>
                        <a:rPr lang="ru-RU" sz="1600" b="1" spc="-10" dirty="0">
                          <a:solidFill>
                            <a:schemeClr val="accent4"/>
                          </a:solidFill>
                          <a:effectLst/>
                        </a:rPr>
                        <a:t>класс</a:t>
                      </a:r>
                      <a:endParaRPr lang="ru-RU" sz="1600" b="1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0130"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5240" marR="3175" algn="ctr">
                        <a:spcBef>
                          <a:spcPts val="100"/>
                        </a:spcBef>
                        <a:buNone/>
                      </a:pPr>
                      <a:r>
                        <a:rPr lang="ru-RU" sz="1800" b="0" dirty="0">
                          <a:solidFill>
                            <a:schemeClr val="accent4"/>
                          </a:solidFill>
                          <a:effectLst/>
                        </a:rPr>
                        <a:t>60%</a:t>
                      </a:r>
                      <a:endParaRPr lang="ru-RU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 marR="1905" algn="ctr">
                        <a:spcBef>
                          <a:spcPts val="100"/>
                        </a:spcBef>
                        <a:buNone/>
                      </a:pPr>
                      <a:r>
                        <a:rPr lang="ru-RU" sz="1800" b="0" dirty="0">
                          <a:solidFill>
                            <a:schemeClr val="accent4"/>
                          </a:solidFill>
                          <a:effectLst/>
                        </a:rPr>
                        <a:t> -</a:t>
                      </a:r>
                      <a:endParaRPr lang="ru-RU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145" marR="3175" algn="l">
                        <a:spcBef>
                          <a:spcPts val="10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accent4"/>
                          </a:solidFill>
                          <a:effectLst/>
                        </a:rPr>
                        <a:t>1 четверть-73%</a:t>
                      </a:r>
                    </a:p>
                    <a:p>
                      <a:pPr marL="17145" marR="3175" algn="l">
                        <a:spcBef>
                          <a:spcPts val="10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accent4"/>
                          </a:solidFill>
                          <a:effectLst/>
                        </a:rPr>
                        <a:t>2 четверть-72%</a:t>
                      </a:r>
                      <a:endParaRPr lang="ru-RU" sz="180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2709"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5240" marR="3175" algn="ctr">
                        <a:spcBef>
                          <a:spcPts val="200"/>
                        </a:spcBef>
                        <a:buNone/>
                      </a:pPr>
                      <a:r>
                        <a:rPr lang="ru-RU" sz="1800" b="0" dirty="0">
                          <a:solidFill>
                            <a:schemeClr val="accent4"/>
                          </a:solidFill>
                          <a:effectLst/>
                        </a:rPr>
                        <a:t> 63%</a:t>
                      </a:r>
                      <a:endParaRPr lang="ru-RU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 marR="1905" algn="ctr">
                        <a:spcBef>
                          <a:spcPts val="200"/>
                        </a:spcBef>
                        <a:buNone/>
                      </a:pPr>
                      <a:r>
                        <a:rPr lang="ru-RU" sz="1800" b="0" dirty="0">
                          <a:solidFill>
                            <a:schemeClr val="accent4"/>
                          </a:solidFill>
                          <a:effectLst/>
                        </a:rPr>
                        <a:t> -</a:t>
                      </a:r>
                      <a:endParaRPr lang="ru-RU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145" marR="3175" algn="l">
                        <a:spcBef>
                          <a:spcPts val="10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accent4"/>
                          </a:solidFill>
                          <a:effectLst/>
                        </a:rPr>
                        <a:t>1 четверть-72%</a:t>
                      </a:r>
                    </a:p>
                    <a:p>
                      <a:pPr marL="17145" marR="3175" algn="l">
                        <a:spcBef>
                          <a:spcPts val="10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accent4"/>
                          </a:solidFill>
                          <a:effectLst/>
                        </a:rPr>
                        <a:t>2 четверть-78%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3057">
                <a:tc>
                  <a:txBody>
                    <a:bodyPr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5240" marR="3175" algn="ctr">
                        <a:spcBef>
                          <a:spcPts val="205"/>
                        </a:spcBef>
                        <a:buNone/>
                      </a:pPr>
                      <a:r>
                        <a:rPr lang="ru-RU" sz="1800" b="0" dirty="0">
                          <a:solidFill>
                            <a:schemeClr val="accent4"/>
                          </a:solidFill>
                          <a:effectLst/>
                        </a:rPr>
                        <a:t>70%</a:t>
                      </a:r>
                      <a:endParaRPr lang="ru-RU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 marR="1905" algn="ctr">
                        <a:spcBef>
                          <a:spcPts val="205"/>
                        </a:spcBef>
                        <a:buNone/>
                      </a:pPr>
                      <a:r>
                        <a:rPr lang="ru-RU" sz="1800" b="0" dirty="0">
                          <a:solidFill>
                            <a:schemeClr val="accent4"/>
                          </a:solidFill>
                          <a:effectLst/>
                        </a:rPr>
                        <a:t> -</a:t>
                      </a:r>
                      <a:endParaRPr lang="ru-RU" sz="1800" b="0" dirty="0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145" marR="3175" algn="l">
                        <a:spcBef>
                          <a:spcPts val="10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accent4"/>
                          </a:solidFill>
                          <a:effectLst/>
                        </a:rPr>
                        <a:t>1 четверть-100%</a:t>
                      </a:r>
                    </a:p>
                    <a:p>
                      <a:pPr marL="17145" marR="3175" algn="l">
                        <a:spcBef>
                          <a:spcPts val="10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accent4"/>
                          </a:solidFill>
                          <a:effectLst/>
                        </a:rPr>
                        <a:t>2 четверть-100%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016661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2741E8D-7ACA-796A-7043-8F1A829653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87" y="139700"/>
            <a:ext cx="4545085" cy="657860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F06B9F77-DB6C-4088-15BD-BAEA540C2D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0" y="139700"/>
            <a:ext cx="4545085" cy="6578600"/>
          </a:xfrm>
          <a:prstGeom prst="rect">
            <a:avLst/>
          </a:prstGeom>
          <a:noFill/>
          <a:ln w="9525">
            <a:noFill/>
            <a:round/>
          </a:ln>
        </p:spPr>
      </p:pic>
      <p:sp>
        <p:nvSpPr>
          <p:cNvPr id="9" name="Прямоугольник 8"/>
          <p:cNvSpPr/>
          <p:nvPr/>
        </p:nvSpPr>
        <p:spPr bwMode="auto">
          <a:xfrm>
            <a:off x="4932040" y="1916832"/>
            <a:ext cx="3744416" cy="432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/>
          </a:lstStyle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</a:pPr>
            <a:endParaRPr kumimoji="0" lang="ru-RU" sz="1800" b="0" i="0" u="none" strike="noStrike" cap="none" normalizeH="0" baseline="0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97386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231BC2-1992-F097-5A57-31DDD210D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="" xmlns:a16="http://schemas.microsoft.com/office/drawing/2014/main" id="{90CA1500-0503-DE4A-48A5-F7E1309B03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978821"/>
              </p:ext>
            </p:extLst>
          </p:nvPr>
        </p:nvGraphicFramePr>
        <p:xfrm>
          <a:off x="395537" y="92162"/>
          <a:ext cx="4320480" cy="6673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4533723" imgH="6415694" progId="AcroExch.Document.DC">
                  <p:embed/>
                </p:oleObj>
              </mc:Choice>
              <mc:Fallback>
                <p:oleObj name="Acrobat Document" r:id="rId3" imgW="4533723" imgH="6415694" progId="AcroExch.Document.DC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="" xmlns:a16="http://schemas.microsoft.com/office/drawing/2014/main" id="{90CA1500-0503-DE4A-48A5-F7E1309B03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7" y="92162"/>
                        <a:ext cx="4320480" cy="66736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30586C8-3C80-F2BE-8853-6F8B0D1132C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0562" y="92162"/>
            <a:ext cx="4414163" cy="667367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144C2B3-DCEE-D9CA-D66C-D84FF72C6DD4}"/>
              </a:ext>
            </a:extLst>
          </p:cNvPr>
          <p:cNvSpPr/>
          <p:nvPr/>
        </p:nvSpPr>
        <p:spPr bwMode="auto">
          <a:xfrm>
            <a:off x="4932040" y="2564904"/>
            <a:ext cx="3744416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/>
          </a:lstStyle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</a:pPr>
            <a:endParaRPr kumimoji="0" lang="ru-RU" sz="1800" b="0" i="0" u="none" strike="noStrike" cap="none" normalizeH="0" baseline="0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5507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68FD94-86D4-9BC5-C073-241FFB10E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="" xmlns:a16="http://schemas.microsoft.com/office/drawing/2014/main" id="{275E79E7-8E47-C83C-76C5-3846A8B682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770017"/>
              </p:ext>
            </p:extLst>
          </p:nvPr>
        </p:nvGraphicFramePr>
        <p:xfrm>
          <a:off x="467544" y="303212"/>
          <a:ext cx="4533900" cy="641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Acrobat Document" r:id="rId3" imgW="4533723" imgH="6415694" progId="AcroExch.Document.DC">
                  <p:embed/>
                </p:oleObj>
              </mc:Choice>
              <mc:Fallback>
                <p:oleObj name="Acrobat Document" r:id="rId3" imgW="4533723" imgH="6415694" progId="AcroExch.Document.DC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="" xmlns:a16="http://schemas.microsoft.com/office/drawing/2014/main" id="{275E79E7-8E47-C83C-76C5-3846A8B682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303212"/>
                        <a:ext cx="4533900" cy="6415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47B1016-1A8C-4053-37C6-6C02401E20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2420" y="304792"/>
            <a:ext cx="4471986" cy="641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45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868488"/>
          </a:xfrm>
        </p:spPr>
        <p:txBody>
          <a:bodyPr/>
          <a:lstStyle>
            <a:defPPr/>
          </a:lstStyle>
          <a:p>
            <a:r>
              <a:rPr lang="ru-RU" sz="32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Активное участие в работе методических объединений педагогических работников организаций разных уровней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475590"/>
              </p:ext>
            </p:extLst>
          </p:nvPr>
        </p:nvGraphicFramePr>
        <p:xfrm>
          <a:off x="323528" y="1772816"/>
          <a:ext cx="8635403" cy="3861981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2795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011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547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2834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деятельности методического объединения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участия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57113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школьного методического объединения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докладом : «Применение здоровьесберегающих технологий в начальной школе»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2834"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30.10.2025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школьного  методического объединения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докладом : «Повышение качества урока через использование здоровьесберегающих технологий в процессе обучения».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8354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08.11.2023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конкурс проектов и учебно-исследовательских работ «Школьники города – науке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XXI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века»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Член жюри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857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949657D-7A31-54A3-7C40-60DD29A51B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440" y="177004"/>
            <a:ext cx="4492284" cy="65709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EA02C164-598F-9516-A87F-C98C1841D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1520" y="139700"/>
            <a:ext cx="4536504" cy="6541296"/>
          </a:xfrm>
          <a:prstGeom prst="rect">
            <a:avLst/>
          </a:prstGeom>
          <a:noFill/>
          <a:ln w="9525">
            <a:noFill/>
            <a:round/>
          </a:ln>
        </p:spPr>
      </p:pic>
    </p:spTree>
    <p:extLst>
      <p:ext uri="{BB962C8B-B14F-4D97-AF65-F5344CB8AC3E}">
        <p14:creationId xmlns:p14="http://schemas.microsoft.com/office/powerpoint/2010/main" val="2129930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868488"/>
          </a:xfrm>
        </p:spPr>
        <p:txBody>
          <a:bodyPr/>
          <a:lstStyle>
            <a:defPPr/>
          </a:lstStyle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Активное участие в разработке программно-методического сопровождения образовательного процесса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788E4B1-3389-B6DA-0A8B-175E6EDA0E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2060848"/>
            <a:ext cx="3342067" cy="4438874"/>
          </a:xfrm>
          <a:prstGeom prst="rect">
            <a:avLst/>
          </a:prstGeom>
        </p:spPr>
      </p:pic>
      <p:sp>
        <p:nvSpPr>
          <p:cNvPr id="15" name="Объект 14">
            <a:extLst>
              <a:ext uri="{FF2B5EF4-FFF2-40B4-BE49-F238E27FC236}">
                <a16:creationId xmlns="" xmlns:a16="http://schemas.microsoft.com/office/drawing/2014/main" id="{EAA575BE-6A51-865F-3C78-50964844B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65602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789862" cy="1268760"/>
          </a:xfrm>
        </p:spPr>
        <p:txBody>
          <a:bodyPr/>
          <a:lstStyle>
            <a:defPPr/>
          </a:lstStyle>
          <a:p>
            <a:r>
              <a:rPr lang="ru-RU" sz="36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Активное участие в профессиональных конкурсах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080824"/>
              </p:ext>
            </p:extLst>
          </p:nvPr>
        </p:nvGraphicFramePr>
        <p:xfrm>
          <a:off x="395536" y="1772816"/>
          <a:ext cx="8568952" cy="3646202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2956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564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168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15735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Название конкурса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Достижение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5350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30.03.2024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 конкурс «Ярмарка учебно-методических инноваций»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535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эколого-благотворительная акция «Добрые крышечки»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5350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17.11.2023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Всероссийский конкурс «Исследование и научные работы, проекты»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 место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5352"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17.11.2025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Международный  педагогический конкурс «Образовательный ресурс»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 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76942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E5A027E-1D10-AD6A-A555-3414D37CDE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220" y="27992"/>
            <a:ext cx="4006448" cy="26709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A924EBC-AB34-627F-09C8-76E509280C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433" y="2553238"/>
            <a:ext cx="2889204" cy="420587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06DBD74E-738A-A65F-307B-967B776E42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8608" y="2553237"/>
            <a:ext cx="2906426" cy="4165063"/>
          </a:xfrm>
          <a:prstGeom prst="rect">
            <a:avLst/>
          </a:prstGeom>
        </p:spPr>
      </p:pic>
      <p:pic>
        <p:nvPicPr>
          <p:cNvPr id="20" name="Объект 9">
            <a:extLst>
              <a:ext uri="{FF2B5EF4-FFF2-40B4-BE49-F238E27FC236}">
                <a16:creationId xmlns="" xmlns:a16="http://schemas.microsoft.com/office/drawing/2014/main" id="{FE904A73-0F59-5E21-5DE8-B0FD91D8EA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4026" y="2553237"/>
            <a:ext cx="2930754" cy="4165063"/>
          </a:xfrm>
          <a:prstGeom prst="rect">
            <a:avLst/>
          </a:prstGeom>
          <a:noFill/>
          <a:ln w="9525">
            <a:noFill/>
            <a:round/>
          </a:ln>
        </p:spPr>
      </p:pic>
      <p:sp>
        <p:nvSpPr>
          <p:cNvPr id="22" name="Объект 21">
            <a:extLst>
              <a:ext uri="{FF2B5EF4-FFF2-40B4-BE49-F238E27FC236}">
                <a16:creationId xmlns="" xmlns:a16="http://schemas.microsoft.com/office/drawing/2014/main" id="{74DD4436-1730-4B09-EB3A-66C3BE629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847" y="2996952"/>
            <a:ext cx="5257527" cy="34165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8556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CF0C6B-43C8-CEE9-3EE4-FDE438041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Объект 17">
            <a:extLst>
              <a:ext uri="{FF2B5EF4-FFF2-40B4-BE49-F238E27FC236}">
                <a16:creationId xmlns="" xmlns:a16="http://schemas.microsoft.com/office/drawing/2014/main" id="{503EE10E-427A-244B-19B5-5E82ED8718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55776" y="400376"/>
            <a:ext cx="4320480" cy="6324149"/>
          </a:xfrm>
          <a:prstGeom prst="rect">
            <a:avLst/>
          </a:prstGeom>
          <a:noFill/>
          <a:ln w="9525">
            <a:noFill/>
            <a:round/>
          </a:ln>
        </p:spPr>
      </p:pic>
    </p:spTree>
    <p:extLst>
      <p:ext uri="{BB962C8B-B14F-4D97-AF65-F5344CB8AC3E}">
        <p14:creationId xmlns:p14="http://schemas.microsoft.com/office/powerpoint/2010/main" val="140912810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4">
            <a:extLst>
              <a:ext uri="{FF2B5EF4-FFF2-40B4-BE49-F238E27FC236}">
                <a16:creationId xmlns="" xmlns:a16="http://schemas.microsoft.com/office/drawing/2014/main" id="{C7F918C3-F903-9D8D-1816-3665D11B90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92649"/>
            <a:ext cx="4680520" cy="641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2960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640762" cy="1074738"/>
          </a:xfrm>
        </p:spPr>
        <p:txBody>
          <a:bodyPr/>
          <a:lstStyle>
            <a:defPPr/>
          </a:lstStyle>
          <a:p>
            <a:r>
              <a:rPr lang="ru-RU" altLang="ru-RU" sz="2800">
                <a:solidFill>
                  <a:srgbClr val="262699"/>
                </a:solidFill>
                <a:latin typeface="Times New Roman" pitchFamily="18" charset="0"/>
                <a:cs typeface="Times New Roman" panose="02020603050405020304" pitchFamily="18" charset="0"/>
              </a:rPr>
              <a:t>Положительные результаты освоения обучающимися образовательных программ по итогам внешнего мониторинга системы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7A8856-5046-9001-2128-1E7CBFEE7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628800"/>
            <a:ext cx="8066086" cy="4784700"/>
          </a:xfrm>
        </p:spPr>
        <p:txBody>
          <a:bodyPr/>
          <a:lstStyle/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Мониторинг не проводился</a:t>
            </a:r>
            <a:endParaRPr lang="ru-RU" sz="20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264" y="0"/>
            <a:ext cx="7789862" cy="1868488"/>
          </a:xfrm>
        </p:spPr>
        <p:txBody>
          <a:bodyPr/>
          <a:lstStyle>
            <a:defPPr/>
          </a:lstStyle>
          <a:p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Выявление развития у обучающихся способностей к научной, творческой деятельности, участие в олимпиадах, конкурсах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70EE49C-CF62-5A06-DD9C-E65A0E198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9200" y="1689199"/>
            <a:ext cx="3024335" cy="3714096"/>
          </a:xfrm>
          <a:prstGeom prst="rect">
            <a:avLst/>
          </a:prstGeom>
        </p:spPr>
      </p:pic>
      <p:pic>
        <p:nvPicPr>
          <p:cNvPr id="3" name="Объект 6">
            <a:extLst>
              <a:ext uri="{FF2B5EF4-FFF2-40B4-BE49-F238E27FC236}">
                <a16:creationId xmlns="" xmlns:a16="http://schemas.microsoft.com/office/drawing/2014/main" id="{6555F761-A778-306D-51F1-4961798D23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86612" y="3212976"/>
            <a:ext cx="2968091" cy="3645024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23C3D53C-EF64-7A7F-3F0B-36982F3D5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38900" y="2204864"/>
            <a:ext cx="3277987" cy="4548114"/>
          </a:xfrm>
          <a:prstGeom prst="rect">
            <a:avLst/>
          </a:prstGeom>
          <a:noFill/>
          <a:ln w="9525">
            <a:noFill/>
            <a:round/>
          </a:ln>
        </p:spPr>
      </p:pic>
    </p:spTree>
    <p:extLst>
      <p:ext uri="{BB962C8B-B14F-4D97-AF65-F5344CB8AC3E}">
        <p14:creationId xmlns:p14="http://schemas.microsoft.com/office/powerpoint/2010/main" val="400609663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C03DA88B-8E22-494D-576C-C929309B0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68405" y="240308"/>
            <a:ext cx="4346277" cy="5975706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7CCDE0A-B5C4-6D3C-03D0-BD003CA300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683" y="240308"/>
            <a:ext cx="4249806" cy="597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2723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C9E5816D-517B-DEBF-8C30-DC0B5145E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13750" y="1556792"/>
            <a:ext cx="3981136" cy="500842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97EC92E-37D1-C086-FD65-CAB978C860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75197"/>
            <a:ext cx="4104456" cy="510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958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D569EB7C-7436-0AEF-B559-760D9970C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79912" y="3068960"/>
            <a:ext cx="5256584" cy="364934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682C159-EC3F-4D2F-AB67-30A405E0D9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" y="0"/>
            <a:ext cx="5604567" cy="390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58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12725"/>
            <a:ext cx="7789862" cy="1319808"/>
          </a:xfrm>
        </p:spPr>
        <p:txBody>
          <a:bodyPr/>
          <a:lstStyle>
            <a:defPPr/>
          </a:lstStyle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Муниципальный уровень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578468A4-47E3-8AD8-B2B5-960C289141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47169" y="1700808"/>
            <a:ext cx="3649661" cy="5017927"/>
          </a:xfrm>
          <a:prstGeom prst="rect">
            <a:avLst/>
          </a:prstGeom>
          <a:noFill/>
          <a:ln w="9525">
            <a:noFill/>
            <a:round/>
          </a:ln>
        </p:spPr>
      </p:pic>
    </p:spTree>
    <p:extLst>
      <p:ext uri="{BB962C8B-B14F-4D97-AF65-F5344CB8AC3E}">
        <p14:creationId xmlns:p14="http://schemas.microsoft.com/office/powerpoint/2010/main" val="221789740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1_Тема Office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262699"/>
      </a:hlink>
      <a:folHlink>
        <a:srgbClr val="B2B2B2"/>
      </a:folHlink>
    </a:clrScheme>
    <a:fontScheme name="Тема Office">
      <a:majorFont>
        <a:latin typeface="Arial"/>
        <a:ea typeface="Arial"/>
        <a:cs typeface="Lucida Sans Unicode"/>
      </a:majorFont>
      <a:minorFont>
        <a:latin typeface="Arial"/>
        <a:ea typeface="Arial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7973</TotalTime>
  <Words>440</Words>
  <Application>Microsoft Office PowerPoint</Application>
  <PresentationFormat>Экран (4:3)</PresentationFormat>
  <Paragraphs>115</Paragraphs>
  <Slides>28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1_Тема Office</vt:lpstr>
      <vt:lpstr>Acrobat Document</vt:lpstr>
      <vt:lpstr>   Министерство образования РМ  Портфолио   Волковой Елены Александровны,  учителя начальных классов МОУ «Средняя общеобразовательная школа с углубленным изучением отдельных предметов №24» г.о.Саранск    </vt:lpstr>
      <vt:lpstr>Положительная результаты освоения обучающимися образовательных программ по итогам мониторингов, проводимых организацией</vt:lpstr>
      <vt:lpstr>Презентация PowerPoint</vt:lpstr>
      <vt:lpstr>Положительные результаты освоения обучающимися образовательных программ по итогам внешнего мониторинга системы образования</vt:lpstr>
      <vt:lpstr>Выявление развития у обучающихся способностей к научной, творческой деятельности, участие в олимпиадах, конкурсах</vt:lpstr>
      <vt:lpstr>Презентация PowerPoint</vt:lpstr>
      <vt:lpstr>Презентация PowerPoint</vt:lpstr>
      <vt:lpstr>Презентация PowerPoint</vt:lpstr>
      <vt:lpstr>Муниципальный уровень</vt:lpstr>
      <vt:lpstr>Презентация PowerPoint</vt:lpstr>
      <vt:lpstr>Республиканский уровень</vt:lpstr>
      <vt:lpstr>Презентация PowerPoint</vt:lpstr>
      <vt:lpstr>Презентация PowerPoint</vt:lpstr>
      <vt:lpstr>Личный вклад в повышение качества образования, совершенствование методов обучения и воспитания</vt:lpstr>
      <vt:lpstr>Презентация PowerPoint</vt:lpstr>
      <vt:lpstr>Транслирование в педагогических коллективах опыта практических результатов своей профессиональной деятельности, в том числе экспериментальной и инновационной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Активное участие в работе методических объединений педагогических работников организаций разных уровней</vt:lpstr>
      <vt:lpstr>Презентация PowerPoint</vt:lpstr>
      <vt:lpstr>Активное участие в разработке программно-методического сопровождения образовательного процесса</vt:lpstr>
      <vt:lpstr>Активное участие в профессиональных конкурсах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ПНПО в развитии (модернизации) образования страны</dc:title>
  <dc:creator>User User</dc:creator>
  <cp:lastModifiedBy>учитель</cp:lastModifiedBy>
  <cp:revision>434</cp:revision>
  <cp:lastPrinted>1601-01-01T00:00:00Z</cp:lastPrinted>
  <dcterms:created xsi:type="dcterms:W3CDTF">2010-08-04T11:06:49Z</dcterms:created>
  <dcterms:modified xsi:type="dcterms:W3CDTF">2026-04-13T15:21:30Z</dcterms:modified>
</cp:coreProperties>
</file>